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
      <p:font typeface="Open Sauce" charset="1" panose="00000500000000000000"/>
      <p:regular r:id="rId24"/>
    </p:embeddedFont>
    <p:embeddedFont>
      <p:font typeface="Open Sauce Bold" charset="1" panose="00000800000000000000"/>
      <p:regular r:id="rId25"/>
    </p:embeddedFont>
    <p:embeddedFont>
      <p:font typeface="Open Sauce Italics" charset="1" panose="00000500000000000000"/>
      <p:regular r:id="rId26"/>
    </p:embeddedFont>
    <p:embeddedFont>
      <p:font typeface="Open Sauce Bold Italics" charset="1" panose="000008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8.pn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659121">
            <a:off x="15091031" y="5585714"/>
            <a:ext cx="7629294" cy="782856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258071" y="-4629150"/>
            <a:ext cx="9022634" cy="9258300"/>
          </a:xfrm>
          <a:prstGeom prst="rect">
            <a:avLst/>
          </a:prstGeom>
        </p:spPr>
      </p:pic>
      <p:grpSp>
        <p:nvGrpSpPr>
          <p:cNvPr name="Group 5" id="5"/>
          <p:cNvGrpSpPr/>
          <p:nvPr/>
        </p:nvGrpSpPr>
        <p:grpSpPr>
          <a:xfrm rot="0">
            <a:off x="4236347" y="3255295"/>
            <a:ext cx="9815307" cy="4208864"/>
            <a:chOff x="0" y="0"/>
            <a:chExt cx="1895495" cy="812800"/>
          </a:xfrm>
        </p:grpSpPr>
        <p:sp>
          <p:nvSpPr>
            <p:cNvPr name="Freeform 6" id="6"/>
            <p:cNvSpPr/>
            <p:nvPr/>
          </p:nvSpPr>
          <p:spPr>
            <a:xfrm flipH="false" flipV="false">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5"/>
          <a:srcRect l="0" t="0" r="0" b="0"/>
          <a:stretch>
            <a:fillRect/>
          </a:stretch>
        </p:blipFill>
        <p:spPr>
          <a:xfrm flipH="false" flipV="false" rot="0">
            <a:off x="4557337" y="338831"/>
            <a:ext cx="9173326" cy="2262637"/>
          </a:xfrm>
          <a:prstGeom prst="rect">
            <a:avLst/>
          </a:prstGeom>
        </p:spPr>
      </p:pic>
      <p:sp>
        <p:nvSpPr>
          <p:cNvPr name="TextBox 9" id="9"/>
          <p:cNvSpPr txBox="true"/>
          <p:nvPr/>
        </p:nvSpPr>
        <p:spPr>
          <a:xfrm rot="0">
            <a:off x="4236347" y="4123112"/>
            <a:ext cx="9815307" cy="5632782"/>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a:rPr>
              <a:t>PYTHON OPEN CV</a:t>
            </a:r>
          </a:p>
        </p:txBody>
      </p:sp>
      <p:sp>
        <p:nvSpPr>
          <p:cNvPr name="TextBox 10" id="10"/>
          <p:cNvSpPr txBox="true"/>
          <p:nvPr/>
        </p:nvSpPr>
        <p:spPr>
          <a:xfrm rot="0">
            <a:off x="3915356" y="3291459"/>
            <a:ext cx="9815307" cy="2608707"/>
          </a:xfrm>
          <a:prstGeom prst="rect">
            <a:avLst/>
          </a:prstGeom>
        </p:spPr>
        <p:txBody>
          <a:bodyPr anchor="t" rtlCol="false" tIns="0" lIns="0" bIns="0" rIns="0">
            <a:spAutoFit/>
          </a:bodyPr>
          <a:lstStyle/>
          <a:p>
            <a:pPr algn="ctr">
              <a:lnSpc>
                <a:spcPts val="5243"/>
              </a:lnSpc>
            </a:pPr>
            <a:r>
              <a:rPr lang="en-US" sz="3799" spc="372">
                <a:solidFill>
                  <a:srgbClr val="231F20"/>
                </a:solidFill>
                <a:latin typeface="Oswald Bold"/>
              </a:rPr>
              <a:t>EEC 623 – SOFTWARE QUALITY ASSURANCE</a:t>
            </a:r>
          </a:p>
          <a:p>
            <a:pPr algn="ctr">
              <a:lnSpc>
                <a:spcPts val="5243"/>
              </a:lnSpc>
            </a:pPr>
            <a:r>
              <a:rPr lang="en-US" sz="3799" spc="372">
                <a:solidFill>
                  <a:srgbClr val="231F20"/>
                </a:solidFill>
                <a:latin typeface="Oswald Bold"/>
              </a:rPr>
              <a:t> </a:t>
            </a:r>
          </a:p>
          <a:p>
            <a:pPr algn="ctr">
              <a:lnSpc>
                <a:spcPts val="524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13475833" y="-8787301"/>
            <a:ext cx="13977230" cy="14342307"/>
          </a:xfrm>
          <a:prstGeom prst="rect">
            <a:avLst/>
          </a:prstGeom>
        </p:spPr>
      </p:pic>
      <p:sp>
        <p:nvSpPr>
          <p:cNvPr name="TextBox 4" id="4"/>
          <p:cNvSpPr txBox="true"/>
          <p:nvPr/>
        </p:nvSpPr>
        <p:spPr>
          <a:xfrm rot="0">
            <a:off x="1538888" y="1223937"/>
            <a:ext cx="14712956" cy="1276350"/>
          </a:xfrm>
          <a:prstGeom prst="rect">
            <a:avLst/>
          </a:prstGeom>
        </p:spPr>
        <p:txBody>
          <a:bodyPr anchor="t" rtlCol="false" tIns="0" lIns="0" bIns="0" rIns="0">
            <a:spAutoFit/>
          </a:bodyPr>
          <a:lstStyle/>
          <a:p>
            <a:pPr algn="ctr" marL="0" indent="0" lvl="0">
              <a:lnSpc>
                <a:spcPts val="10349"/>
              </a:lnSpc>
              <a:spcBef>
                <a:spcPct val="0"/>
              </a:spcBef>
            </a:pPr>
            <a:r>
              <a:rPr lang="en-US" sz="7500" spc="735">
                <a:solidFill>
                  <a:srgbClr val="231F20"/>
                </a:solidFill>
                <a:latin typeface="Oswald Bold"/>
              </a:rPr>
              <a:t>CODE COVERAGE FOR TESTING</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9850796" y="2087146"/>
            <a:ext cx="13977230" cy="14342307"/>
          </a:xfrm>
          <a:prstGeom prst="rect">
            <a:avLst/>
          </a:prstGeom>
        </p:spPr>
      </p:pic>
      <p:grpSp>
        <p:nvGrpSpPr>
          <p:cNvPr name="Group 6" id="6"/>
          <p:cNvGrpSpPr/>
          <p:nvPr/>
        </p:nvGrpSpPr>
        <p:grpSpPr>
          <a:xfrm rot="0">
            <a:off x="4949669" y="3421757"/>
            <a:ext cx="8388662" cy="6041261"/>
            <a:chOff x="0" y="0"/>
            <a:chExt cx="11184883" cy="8055015"/>
          </a:xfrm>
        </p:grpSpPr>
        <p:sp>
          <p:nvSpPr>
            <p:cNvPr name="TextBox 7" id="7"/>
            <p:cNvSpPr txBox="true"/>
            <p:nvPr/>
          </p:nvSpPr>
          <p:spPr>
            <a:xfrm rot="0">
              <a:off x="986313" y="7683207"/>
              <a:ext cx="940581"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TC001</a:t>
              </a:r>
            </a:p>
          </p:txBody>
        </p:sp>
        <p:sp>
          <p:nvSpPr>
            <p:cNvPr name="TextBox 8" id="8"/>
            <p:cNvSpPr txBox="true"/>
            <p:nvPr/>
          </p:nvSpPr>
          <p:spPr>
            <a:xfrm rot="0">
              <a:off x="2493904" y="7683207"/>
              <a:ext cx="945373"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TC002</a:t>
              </a:r>
            </a:p>
          </p:txBody>
        </p:sp>
        <p:sp>
          <p:nvSpPr>
            <p:cNvPr name="TextBox 9" id="9"/>
            <p:cNvSpPr txBox="true"/>
            <p:nvPr/>
          </p:nvSpPr>
          <p:spPr>
            <a:xfrm rot="0">
              <a:off x="3999327" y="7683207"/>
              <a:ext cx="954502"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TC003</a:t>
              </a:r>
            </a:p>
          </p:txBody>
        </p:sp>
        <p:sp>
          <p:nvSpPr>
            <p:cNvPr name="TextBox 10" id="10"/>
            <p:cNvSpPr txBox="true"/>
            <p:nvPr/>
          </p:nvSpPr>
          <p:spPr>
            <a:xfrm rot="0">
              <a:off x="5505663" y="7683207"/>
              <a:ext cx="961805"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TC004</a:t>
              </a:r>
            </a:p>
          </p:txBody>
        </p:sp>
        <p:sp>
          <p:nvSpPr>
            <p:cNvPr name="TextBox 11" id="11"/>
            <p:cNvSpPr txBox="true"/>
            <p:nvPr/>
          </p:nvSpPr>
          <p:spPr>
            <a:xfrm rot="0">
              <a:off x="7017704" y="7683207"/>
              <a:ext cx="957697"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TC005</a:t>
              </a:r>
            </a:p>
          </p:txBody>
        </p:sp>
        <p:sp>
          <p:nvSpPr>
            <p:cNvPr name="TextBox 12" id="12"/>
            <p:cNvSpPr txBox="true"/>
            <p:nvPr/>
          </p:nvSpPr>
          <p:spPr>
            <a:xfrm rot="0">
              <a:off x="8520047" y="7683207"/>
              <a:ext cx="972987"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TC006</a:t>
              </a:r>
            </a:p>
          </p:txBody>
        </p:sp>
        <p:sp>
          <p:nvSpPr>
            <p:cNvPr name="TextBox 13" id="13"/>
            <p:cNvSpPr txBox="true"/>
            <p:nvPr/>
          </p:nvSpPr>
          <p:spPr>
            <a:xfrm rot="0">
              <a:off x="10051942" y="7683207"/>
              <a:ext cx="929170" cy="371808"/>
            </a:xfrm>
            <a:prstGeom prst="rect">
              <a:avLst/>
            </a:prstGeom>
          </p:spPr>
          <p:txBody>
            <a:bodyPr anchor="t" rtlCol="false" tIns="0" lIns="0" bIns="0" rIns="0">
              <a:spAutoFit/>
            </a:bodyPr>
            <a:lstStyle/>
            <a:p>
              <a:pPr algn="ctr">
                <a:lnSpc>
                  <a:spcPts val="2415"/>
                </a:lnSpc>
              </a:pPr>
              <a:r>
                <a:rPr lang="en-US" sz="1725">
                  <a:solidFill>
                    <a:srgbClr val="000000"/>
                  </a:solidFill>
                  <a:latin typeface="Canva Sans"/>
                </a:rPr>
                <a:t>TC007</a:t>
              </a:r>
            </a:p>
          </p:txBody>
        </p:sp>
        <p:grpSp>
          <p:nvGrpSpPr>
            <p:cNvPr name="Group 14" id="14"/>
            <p:cNvGrpSpPr>
              <a:grpSpLocks noChangeAspect="true"/>
            </p:cNvGrpSpPr>
            <p:nvPr/>
          </p:nvGrpSpPr>
          <p:grpSpPr>
            <a:xfrm rot="0">
              <a:off x="788249" y="171616"/>
              <a:ext cx="10396634" cy="7394109"/>
              <a:chOff x="0" y="0"/>
              <a:chExt cx="14464241" cy="10287000"/>
            </a:xfrm>
          </p:grpSpPr>
          <p:sp>
            <p:nvSpPr>
              <p:cNvPr name="Freeform 15" id="15"/>
              <p:cNvSpPr/>
              <p:nvPr/>
            </p:nvSpPr>
            <p:spPr>
              <a:xfrm flipH="false" flipV="false">
                <a:off x="0" y="-6350"/>
                <a:ext cx="14464241" cy="12700"/>
              </a:xfrm>
              <a:custGeom>
                <a:avLst/>
                <a:gdLst/>
                <a:ahLst/>
                <a:cxnLst/>
                <a:rect r="r" b="b" t="t" l="l"/>
                <a:pathLst>
                  <a:path h="12700" w="14464241">
                    <a:moveTo>
                      <a:pt x="0" y="0"/>
                    </a:moveTo>
                    <a:lnTo>
                      <a:pt x="14464241" y="0"/>
                    </a:lnTo>
                    <a:lnTo>
                      <a:pt x="14464241" y="12700"/>
                    </a:lnTo>
                    <a:lnTo>
                      <a:pt x="0" y="12700"/>
                    </a:lnTo>
                    <a:close/>
                  </a:path>
                </a:pathLst>
              </a:custGeom>
              <a:solidFill>
                <a:srgbClr val="000000">
                  <a:alpha val="24706"/>
                </a:srgbClr>
              </a:solidFill>
            </p:spPr>
          </p:sp>
          <p:sp>
            <p:nvSpPr>
              <p:cNvPr name="Freeform 16" id="16"/>
              <p:cNvSpPr/>
              <p:nvPr/>
            </p:nvSpPr>
            <p:spPr>
              <a:xfrm flipH="false" flipV="false">
                <a:off x="0" y="2565400"/>
                <a:ext cx="14464241" cy="12700"/>
              </a:xfrm>
              <a:custGeom>
                <a:avLst/>
                <a:gdLst/>
                <a:ahLst/>
                <a:cxnLst/>
                <a:rect r="r" b="b" t="t" l="l"/>
                <a:pathLst>
                  <a:path h="12700" w="14464241">
                    <a:moveTo>
                      <a:pt x="0" y="0"/>
                    </a:moveTo>
                    <a:lnTo>
                      <a:pt x="14464241" y="0"/>
                    </a:lnTo>
                    <a:lnTo>
                      <a:pt x="14464241" y="12700"/>
                    </a:lnTo>
                    <a:lnTo>
                      <a:pt x="0" y="12700"/>
                    </a:lnTo>
                    <a:close/>
                  </a:path>
                </a:pathLst>
              </a:custGeom>
              <a:solidFill>
                <a:srgbClr val="000000">
                  <a:alpha val="24706"/>
                </a:srgbClr>
              </a:solidFill>
            </p:spPr>
          </p:sp>
          <p:sp>
            <p:nvSpPr>
              <p:cNvPr name="Freeform 17" id="17"/>
              <p:cNvSpPr/>
              <p:nvPr/>
            </p:nvSpPr>
            <p:spPr>
              <a:xfrm flipH="false" flipV="false">
                <a:off x="0" y="5137150"/>
                <a:ext cx="14464241" cy="12700"/>
              </a:xfrm>
              <a:custGeom>
                <a:avLst/>
                <a:gdLst/>
                <a:ahLst/>
                <a:cxnLst/>
                <a:rect r="r" b="b" t="t" l="l"/>
                <a:pathLst>
                  <a:path h="12700" w="14464241">
                    <a:moveTo>
                      <a:pt x="0" y="0"/>
                    </a:moveTo>
                    <a:lnTo>
                      <a:pt x="14464241" y="0"/>
                    </a:lnTo>
                    <a:lnTo>
                      <a:pt x="14464241" y="12700"/>
                    </a:lnTo>
                    <a:lnTo>
                      <a:pt x="0" y="12700"/>
                    </a:lnTo>
                    <a:close/>
                  </a:path>
                </a:pathLst>
              </a:custGeom>
              <a:solidFill>
                <a:srgbClr val="000000">
                  <a:alpha val="24706"/>
                </a:srgbClr>
              </a:solidFill>
            </p:spPr>
          </p:sp>
          <p:sp>
            <p:nvSpPr>
              <p:cNvPr name="Freeform 18" id="18"/>
              <p:cNvSpPr/>
              <p:nvPr/>
            </p:nvSpPr>
            <p:spPr>
              <a:xfrm flipH="false" flipV="false">
                <a:off x="0" y="7708900"/>
                <a:ext cx="14464241" cy="12700"/>
              </a:xfrm>
              <a:custGeom>
                <a:avLst/>
                <a:gdLst/>
                <a:ahLst/>
                <a:cxnLst/>
                <a:rect r="r" b="b" t="t" l="l"/>
                <a:pathLst>
                  <a:path h="12700" w="14464241">
                    <a:moveTo>
                      <a:pt x="0" y="0"/>
                    </a:moveTo>
                    <a:lnTo>
                      <a:pt x="14464241" y="0"/>
                    </a:lnTo>
                    <a:lnTo>
                      <a:pt x="14464241" y="12700"/>
                    </a:lnTo>
                    <a:lnTo>
                      <a:pt x="0" y="12700"/>
                    </a:lnTo>
                    <a:close/>
                  </a:path>
                </a:pathLst>
              </a:custGeom>
              <a:solidFill>
                <a:srgbClr val="000000">
                  <a:alpha val="24706"/>
                </a:srgbClr>
              </a:solidFill>
            </p:spPr>
          </p:sp>
          <p:sp>
            <p:nvSpPr>
              <p:cNvPr name="Freeform 19" id="19"/>
              <p:cNvSpPr/>
              <p:nvPr/>
            </p:nvSpPr>
            <p:spPr>
              <a:xfrm flipH="false" flipV="false">
                <a:off x="0" y="10280650"/>
                <a:ext cx="14464241" cy="12700"/>
              </a:xfrm>
              <a:custGeom>
                <a:avLst/>
                <a:gdLst/>
                <a:ahLst/>
                <a:cxnLst/>
                <a:rect r="r" b="b" t="t" l="l"/>
                <a:pathLst>
                  <a:path h="12700" w="14464241">
                    <a:moveTo>
                      <a:pt x="0" y="0"/>
                    </a:moveTo>
                    <a:lnTo>
                      <a:pt x="14464241" y="0"/>
                    </a:lnTo>
                    <a:lnTo>
                      <a:pt x="14464241" y="12700"/>
                    </a:lnTo>
                    <a:lnTo>
                      <a:pt x="0" y="12700"/>
                    </a:lnTo>
                    <a:close/>
                  </a:path>
                </a:pathLst>
              </a:custGeom>
              <a:solidFill>
                <a:srgbClr val="000000">
                  <a:alpha val="60000"/>
                </a:srgbClr>
              </a:solidFill>
            </p:spPr>
          </p:sp>
        </p:grpSp>
        <p:sp>
          <p:nvSpPr>
            <p:cNvPr name="TextBox 20" id="20"/>
            <p:cNvSpPr txBox="true"/>
            <p:nvPr/>
          </p:nvSpPr>
          <p:spPr>
            <a:xfrm rot="0">
              <a:off x="0" y="-28575"/>
              <a:ext cx="642192" cy="371808"/>
            </a:xfrm>
            <a:prstGeom prst="rect">
              <a:avLst/>
            </a:prstGeom>
          </p:spPr>
          <p:txBody>
            <a:bodyPr anchor="t" rtlCol="false" tIns="0" lIns="0" bIns="0" rIns="0">
              <a:spAutoFit/>
            </a:bodyPr>
            <a:lstStyle/>
            <a:p>
              <a:pPr algn="r">
                <a:lnSpc>
                  <a:spcPts val="2415"/>
                </a:lnSpc>
              </a:pPr>
              <a:r>
                <a:rPr lang="en-US" sz="1725">
                  <a:solidFill>
                    <a:srgbClr val="000000"/>
                  </a:solidFill>
                  <a:latin typeface="Canva Sans"/>
                </a:rPr>
                <a:t>200 </a:t>
              </a:r>
            </a:p>
          </p:txBody>
        </p:sp>
        <p:sp>
          <p:nvSpPr>
            <p:cNvPr name="TextBox 21" id="21"/>
            <p:cNvSpPr txBox="true"/>
            <p:nvPr/>
          </p:nvSpPr>
          <p:spPr>
            <a:xfrm rot="0">
              <a:off x="37313" y="1819952"/>
              <a:ext cx="604879" cy="371808"/>
            </a:xfrm>
            <a:prstGeom prst="rect">
              <a:avLst/>
            </a:prstGeom>
          </p:spPr>
          <p:txBody>
            <a:bodyPr anchor="t" rtlCol="false" tIns="0" lIns="0" bIns="0" rIns="0">
              <a:spAutoFit/>
            </a:bodyPr>
            <a:lstStyle/>
            <a:p>
              <a:pPr algn="r">
                <a:lnSpc>
                  <a:spcPts val="2415"/>
                </a:lnSpc>
              </a:pPr>
              <a:r>
                <a:rPr lang="en-US" sz="1725">
                  <a:solidFill>
                    <a:srgbClr val="000000"/>
                  </a:solidFill>
                  <a:latin typeface="Canva Sans"/>
                </a:rPr>
                <a:t>150 </a:t>
              </a:r>
            </a:p>
          </p:txBody>
        </p:sp>
        <p:sp>
          <p:nvSpPr>
            <p:cNvPr name="TextBox 22" id="22"/>
            <p:cNvSpPr txBox="true"/>
            <p:nvPr/>
          </p:nvSpPr>
          <p:spPr>
            <a:xfrm rot="0">
              <a:off x="4792" y="3668480"/>
              <a:ext cx="637400" cy="371808"/>
            </a:xfrm>
            <a:prstGeom prst="rect">
              <a:avLst/>
            </a:prstGeom>
          </p:spPr>
          <p:txBody>
            <a:bodyPr anchor="t" rtlCol="false" tIns="0" lIns="0" bIns="0" rIns="0">
              <a:spAutoFit/>
            </a:bodyPr>
            <a:lstStyle/>
            <a:p>
              <a:pPr algn="r">
                <a:lnSpc>
                  <a:spcPts val="2415"/>
                </a:lnSpc>
              </a:pPr>
              <a:r>
                <a:rPr lang="en-US" sz="1725">
                  <a:solidFill>
                    <a:srgbClr val="000000"/>
                  </a:solidFill>
                  <a:latin typeface="Canva Sans"/>
                </a:rPr>
                <a:t>100 </a:t>
              </a:r>
            </a:p>
          </p:txBody>
        </p:sp>
        <p:sp>
          <p:nvSpPr>
            <p:cNvPr name="TextBox 23" id="23"/>
            <p:cNvSpPr txBox="true"/>
            <p:nvPr/>
          </p:nvSpPr>
          <p:spPr>
            <a:xfrm rot="0">
              <a:off x="192840" y="5517007"/>
              <a:ext cx="449352" cy="371808"/>
            </a:xfrm>
            <a:prstGeom prst="rect">
              <a:avLst/>
            </a:prstGeom>
          </p:spPr>
          <p:txBody>
            <a:bodyPr anchor="t" rtlCol="false" tIns="0" lIns="0" bIns="0" rIns="0">
              <a:spAutoFit/>
            </a:bodyPr>
            <a:lstStyle/>
            <a:p>
              <a:pPr algn="r">
                <a:lnSpc>
                  <a:spcPts val="2415"/>
                </a:lnSpc>
              </a:pPr>
              <a:r>
                <a:rPr lang="en-US" sz="1725">
                  <a:solidFill>
                    <a:srgbClr val="000000"/>
                  </a:solidFill>
                  <a:latin typeface="Canva Sans"/>
                </a:rPr>
                <a:t>50 </a:t>
              </a:r>
            </a:p>
          </p:txBody>
        </p:sp>
        <p:sp>
          <p:nvSpPr>
            <p:cNvPr name="TextBox 24" id="24"/>
            <p:cNvSpPr txBox="true"/>
            <p:nvPr/>
          </p:nvSpPr>
          <p:spPr>
            <a:xfrm rot="0">
              <a:off x="365369" y="7365534"/>
              <a:ext cx="276823" cy="371808"/>
            </a:xfrm>
            <a:prstGeom prst="rect">
              <a:avLst/>
            </a:prstGeom>
          </p:spPr>
          <p:txBody>
            <a:bodyPr anchor="t" rtlCol="false" tIns="0" lIns="0" bIns="0" rIns="0">
              <a:spAutoFit/>
            </a:bodyPr>
            <a:lstStyle/>
            <a:p>
              <a:pPr algn="r">
                <a:lnSpc>
                  <a:spcPts val="2415"/>
                </a:lnSpc>
              </a:pPr>
              <a:r>
                <a:rPr lang="en-US" sz="1725">
                  <a:solidFill>
                    <a:srgbClr val="000000"/>
                  </a:solidFill>
                  <a:latin typeface="Canva Sans"/>
                </a:rPr>
                <a:t>0 </a:t>
              </a:r>
            </a:p>
          </p:txBody>
        </p:sp>
        <p:grpSp>
          <p:nvGrpSpPr>
            <p:cNvPr name="Group 25" id="25"/>
            <p:cNvGrpSpPr>
              <a:grpSpLocks noChangeAspect="true"/>
            </p:cNvGrpSpPr>
            <p:nvPr/>
          </p:nvGrpSpPr>
          <p:grpSpPr>
            <a:xfrm rot="0">
              <a:off x="788151" y="314934"/>
              <a:ext cx="10396732" cy="7250791"/>
              <a:chOff x="-136" y="199390"/>
              <a:chExt cx="14464376" cy="10087610"/>
            </a:xfrm>
          </p:grpSpPr>
          <p:sp>
            <p:nvSpPr>
              <p:cNvPr name="Freeform 26" id="26"/>
              <p:cNvSpPr/>
              <p:nvPr/>
            </p:nvSpPr>
            <p:spPr>
              <a:xfrm flipH="false" flipV="false">
                <a:off x="-1732" y="9914218"/>
                <a:ext cx="1863152" cy="372782"/>
              </a:xfrm>
              <a:custGeom>
                <a:avLst/>
                <a:gdLst/>
                <a:ahLst/>
                <a:cxnLst/>
                <a:rect r="r" b="b" t="t" l="l"/>
                <a:pathLst>
                  <a:path h="372782" w="1863152">
                    <a:moveTo>
                      <a:pt x="1732" y="372782"/>
                    </a:moveTo>
                    <a:lnTo>
                      <a:pt x="1732" y="155162"/>
                    </a:lnTo>
                    <a:cubicBezTo>
                      <a:pt x="0" y="114616"/>
                      <a:pt x="14906" y="75123"/>
                      <a:pt x="42997" y="45833"/>
                    </a:cubicBezTo>
                    <a:cubicBezTo>
                      <a:pt x="71088" y="16543"/>
                      <a:pt x="109924" y="0"/>
                      <a:pt x="150507" y="37"/>
                    </a:cubicBezTo>
                    <a:lnTo>
                      <a:pt x="1712645" y="37"/>
                    </a:lnTo>
                    <a:cubicBezTo>
                      <a:pt x="1753228" y="0"/>
                      <a:pt x="1792064" y="16543"/>
                      <a:pt x="1820155" y="45833"/>
                    </a:cubicBezTo>
                    <a:cubicBezTo>
                      <a:pt x="1848246" y="75123"/>
                      <a:pt x="1863152" y="114616"/>
                      <a:pt x="1861420" y="155162"/>
                    </a:cubicBezTo>
                    <a:lnTo>
                      <a:pt x="1861420" y="372782"/>
                    </a:lnTo>
                    <a:close/>
                  </a:path>
                </a:pathLst>
              </a:custGeom>
              <a:solidFill>
                <a:srgbClr val="41B8D5"/>
              </a:solidFill>
            </p:spPr>
          </p:sp>
          <p:sp>
            <p:nvSpPr>
              <p:cNvPr name="Freeform 27" id="27"/>
              <p:cNvSpPr/>
              <p:nvPr/>
            </p:nvSpPr>
            <p:spPr>
              <a:xfrm flipH="false" flipV="false">
                <a:off x="2100759" y="8840470"/>
                <a:ext cx="1859688" cy="1446530"/>
              </a:xfrm>
              <a:custGeom>
                <a:avLst/>
                <a:gdLst/>
                <a:ahLst/>
                <a:cxnLst/>
                <a:rect r="r" b="b" t="t" l="l"/>
                <a:pathLst>
                  <a:path h="1446530" w="1859688">
                    <a:moveTo>
                      <a:pt x="0" y="1446530"/>
                    </a:moveTo>
                    <a:lnTo>
                      <a:pt x="0" y="148775"/>
                    </a:lnTo>
                    <a:cubicBezTo>
                      <a:pt x="0" y="109318"/>
                      <a:pt x="15674" y="71476"/>
                      <a:pt x="43575" y="43575"/>
                    </a:cubicBezTo>
                    <a:cubicBezTo>
                      <a:pt x="71476" y="15674"/>
                      <a:pt x="109317" y="0"/>
                      <a:pt x="148775" y="0"/>
                    </a:cubicBezTo>
                    <a:lnTo>
                      <a:pt x="1710913" y="0"/>
                    </a:lnTo>
                    <a:cubicBezTo>
                      <a:pt x="1750370" y="0"/>
                      <a:pt x="1788212" y="15674"/>
                      <a:pt x="1816113" y="43575"/>
                    </a:cubicBezTo>
                    <a:cubicBezTo>
                      <a:pt x="1844014" y="71476"/>
                      <a:pt x="1859688" y="109317"/>
                      <a:pt x="1859688" y="148775"/>
                    </a:cubicBezTo>
                    <a:lnTo>
                      <a:pt x="1859688" y="1446530"/>
                    </a:lnTo>
                    <a:close/>
                  </a:path>
                </a:pathLst>
              </a:custGeom>
              <a:solidFill>
                <a:srgbClr val="41B8D5"/>
              </a:solidFill>
            </p:spPr>
          </p:sp>
          <p:sp>
            <p:nvSpPr>
              <p:cNvPr name="Freeform 28" id="28"/>
              <p:cNvSpPr/>
              <p:nvPr/>
            </p:nvSpPr>
            <p:spPr>
              <a:xfrm flipH="false" flipV="false">
                <a:off x="4201518" y="7040245"/>
                <a:ext cx="1859688" cy="3246755"/>
              </a:xfrm>
              <a:custGeom>
                <a:avLst/>
                <a:gdLst/>
                <a:ahLst/>
                <a:cxnLst/>
                <a:rect r="r" b="b" t="t" l="l"/>
                <a:pathLst>
                  <a:path h="3246755" w="1859688">
                    <a:moveTo>
                      <a:pt x="0" y="3246755"/>
                    </a:moveTo>
                    <a:lnTo>
                      <a:pt x="0" y="148775"/>
                    </a:lnTo>
                    <a:cubicBezTo>
                      <a:pt x="0" y="109318"/>
                      <a:pt x="15674" y="71476"/>
                      <a:pt x="43575" y="43575"/>
                    </a:cubicBezTo>
                    <a:cubicBezTo>
                      <a:pt x="71475" y="15674"/>
                      <a:pt x="109317" y="0"/>
                      <a:pt x="148775" y="0"/>
                    </a:cubicBezTo>
                    <a:lnTo>
                      <a:pt x="1710913" y="0"/>
                    </a:lnTo>
                    <a:cubicBezTo>
                      <a:pt x="1750370" y="0"/>
                      <a:pt x="1788212" y="15674"/>
                      <a:pt x="1816112" y="43575"/>
                    </a:cubicBezTo>
                    <a:cubicBezTo>
                      <a:pt x="1844013" y="71476"/>
                      <a:pt x="1859688" y="109318"/>
                      <a:pt x="1859688" y="148775"/>
                    </a:cubicBezTo>
                    <a:lnTo>
                      <a:pt x="1859688" y="3246755"/>
                    </a:lnTo>
                    <a:close/>
                  </a:path>
                </a:pathLst>
              </a:custGeom>
              <a:solidFill>
                <a:srgbClr val="41B8D5"/>
              </a:solidFill>
            </p:spPr>
          </p:sp>
          <p:sp>
            <p:nvSpPr>
              <p:cNvPr name="Freeform 29" id="29"/>
              <p:cNvSpPr/>
              <p:nvPr/>
            </p:nvSpPr>
            <p:spPr>
              <a:xfrm flipH="false" flipV="false">
                <a:off x="6302276" y="5034280"/>
                <a:ext cx="1859688" cy="5252720"/>
              </a:xfrm>
              <a:custGeom>
                <a:avLst/>
                <a:gdLst/>
                <a:ahLst/>
                <a:cxnLst/>
                <a:rect r="r" b="b" t="t" l="l"/>
                <a:pathLst>
                  <a:path h="5252720" w="1859688">
                    <a:moveTo>
                      <a:pt x="0" y="5252720"/>
                    </a:moveTo>
                    <a:lnTo>
                      <a:pt x="0" y="148775"/>
                    </a:lnTo>
                    <a:cubicBezTo>
                      <a:pt x="0" y="66609"/>
                      <a:pt x="66609" y="0"/>
                      <a:pt x="148775" y="0"/>
                    </a:cubicBezTo>
                    <a:lnTo>
                      <a:pt x="1710913" y="0"/>
                    </a:lnTo>
                    <a:cubicBezTo>
                      <a:pt x="1750370" y="0"/>
                      <a:pt x="1788212" y="15674"/>
                      <a:pt x="1816113" y="43575"/>
                    </a:cubicBezTo>
                    <a:cubicBezTo>
                      <a:pt x="1844014" y="71476"/>
                      <a:pt x="1859689" y="109317"/>
                      <a:pt x="1859689" y="148775"/>
                    </a:cubicBezTo>
                    <a:lnTo>
                      <a:pt x="1859689" y="5252720"/>
                    </a:lnTo>
                    <a:close/>
                  </a:path>
                </a:pathLst>
              </a:custGeom>
              <a:solidFill>
                <a:srgbClr val="41B8D5"/>
              </a:solidFill>
            </p:spPr>
          </p:sp>
          <p:sp>
            <p:nvSpPr>
              <p:cNvPr name="Freeform 30" id="30"/>
              <p:cNvSpPr/>
              <p:nvPr/>
            </p:nvSpPr>
            <p:spPr>
              <a:xfrm flipH="false" flipV="false">
                <a:off x="8403035" y="4931410"/>
                <a:ext cx="1859688" cy="5355590"/>
              </a:xfrm>
              <a:custGeom>
                <a:avLst/>
                <a:gdLst/>
                <a:ahLst/>
                <a:cxnLst/>
                <a:rect r="r" b="b" t="t" l="l"/>
                <a:pathLst>
                  <a:path h="5355590" w="1859688">
                    <a:moveTo>
                      <a:pt x="0" y="5355590"/>
                    </a:moveTo>
                    <a:lnTo>
                      <a:pt x="0" y="148775"/>
                    </a:lnTo>
                    <a:cubicBezTo>
                      <a:pt x="0" y="66609"/>
                      <a:pt x="66608" y="0"/>
                      <a:pt x="148775" y="0"/>
                    </a:cubicBezTo>
                    <a:lnTo>
                      <a:pt x="1710913" y="0"/>
                    </a:lnTo>
                    <a:cubicBezTo>
                      <a:pt x="1750370" y="0"/>
                      <a:pt x="1788212" y="15674"/>
                      <a:pt x="1816113" y="43575"/>
                    </a:cubicBezTo>
                    <a:cubicBezTo>
                      <a:pt x="1844014" y="71476"/>
                      <a:pt x="1859688" y="109317"/>
                      <a:pt x="1859688" y="148775"/>
                    </a:cubicBezTo>
                    <a:lnTo>
                      <a:pt x="1859688" y="5355590"/>
                    </a:lnTo>
                    <a:close/>
                  </a:path>
                </a:pathLst>
              </a:custGeom>
              <a:solidFill>
                <a:srgbClr val="41B8D5"/>
              </a:solidFill>
            </p:spPr>
          </p:sp>
          <p:sp>
            <p:nvSpPr>
              <p:cNvPr name="Freeform 31" id="31"/>
              <p:cNvSpPr/>
              <p:nvPr/>
            </p:nvSpPr>
            <p:spPr>
              <a:xfrm flipH="false" flipV="false">
                <a:off x="10503794" y="1125220"/>
                <a:ext cx="1859688" cy="9161780"/>
              </a:xfrm>
              <a:custGeom>
                <a:avLst/>
                <a:gdLst/>
                <a:ahLst/>
                <a:cxnLst/>
                <a:rect r="r" b="b" t="t" l="l"/>
                <a:pathLst>
                  <a:path h="9161780" w="1859688">
                    <a:moveTo>
                      <a:pt x="0" y="9161780"/>
                    </a:moveTo>
                    <a:lnTo>
                      <a:pt x="0" y="148775"/>
                    </a:lnTo>
                    <a:cubicBezTo>
                      <a:pt x="0" y="109317"/>
                      <a:pt x="15674" y="71476"/>
                      <a:pt x="43575" y="43575"/>
                    </a:cubicBezTo>
                    <a:cubicBezTo>
                      <a:pt x="71476" y="15674"/>
                      <a:pt x="109318" y="0"/>
                      <a:pt x="148775" y="0"/>
                    </a:cubicBezTo>
                    <a:lnTo>
                      <a:pt x="1710913" y="0"/>
                    </a:lnTo>
                    <a:cubicBezTo>
                      <a:pt x="1793079" y="0"/>
                      <a:pt x="1859688" y="66609"/>
                      <a:pt x="1859688" y="148775"/>
                    </a:cubicBezTo>
                    <a:lnTo>
                      <a:pt x="1859688" y="9161780"/>
                    </a:lnTo>
                    <a:close/>
                  </a:path>
                </a:pathLst>
              </a:custGeom>
              <a:solidFill>
                <a:srgbClr val="41B8D5"/>
              </a:solidFill>
            </p:spPr>
          </p:sp>
          <p:sp>
            <p:nvSpPr>
              <p:cNvPr name="Freeform 32" id="32"/>
              <p:cNvSpPr/>
              <p:nvPr/>
            </p:nvSpPr>
            <p:spPr>
              <a:xfrm flipH="false" flipV="false">
                <a:off x="12604552" y="199390"/>
                <a:ext cx="1859689" cy="10087610"/>
              </a:xfrm>
              <a:custGeom>
                <a:avLst/>
                <a:gdLst/>
                <a:ahLst/>
                <a:cxnLst/>
                <a:rect r="r" b="b" t="t" l="l"/>
                <a:pathLst>
                  <a:path h="10087610" w="1859689">
                    <a:moveTo>
                      <a:pt x="0" y="10087610"/>
                    </a:moveTo>
                    <a:lnTo>
                      <a:pt x="0" y="148775"/>
                    </a:lnTo>
                    <a:cubicBezTo>
                      <a:pt x="0" y="109317"/>
                      <a:pt x="15675" y="71476"/>
                      <a:pt x="43576" y="43575"/>
                    </a:cubicBezTo>
                    <a:cubicBezTo>
                      <a:pt x="71477" y="15674"/>
                      <a:pt x="109318" y="0"/>
                      <a:pt x="148776" y="0"/>
                    </a:cubicBezTo>
                    <a:lnTo>
                      <a:pt x="1710914" y="0"/>
                    </a:lnTo>
                    <a:cubicBezTo>
                      <a:pt x="1750372" y="0"/>
                      <a:pt x="1788213" y="15674"/>
                      <a:pt x="1816114" y="43575"/>
                    </a:cubicBezTo>
                    <a:cubicBezTo>
                      <a:pt x="1844014" y="71476"/>
                      <a:pt x="1859689" y="109317"/>
                      <a:pt x="1859689" y="148775"/>
                    </a:cubicBezTo>
                    <a:lnTo>
                      <a:pt x="1859689" y="10087610"/>
                    </a:lnTo>
                    <a:close/>
                  </a:path>
                </a:pathLst>
              </a:custGeom>
              <a:solidFill>
                <a:srgbClr val="41B8D5"/>
              </a:solidFill>
            </p:spPr>
          </p:sp>
          <p:sp>
            <p:nvSpPr>
              <p:cNvPr name="Freeform 33" id="33"/>
              <p:cNvSpPr/>
              <p:nvPr/>
            </p:nvSpPr>
            <p:spPr>
              <a:xfrm flipH="false" flipV="false">
                <a:off x="0" y="10287000"/>
                <a:ext cx="1859688" cy="0"/>
              </a:xfrm>
              <a:custGeom>
                <a:avLst/>
                <a:gdLst/>
                <a:ahLst/>
                <a:cxnLst/>
                <a:rect r="r" b="b" t="t" l="l"/>
                <a:pathLst>
                  <a:path h="0" w="1859688">
                    <a:moveTo>
                      <a:pt x="0" y="0"/>
                    </a:moveTo>
                    <a:lnTo>
                      <a:pt x="1859688" y="0"/>
                    </a:lnTo>
                    <a:lnTo>
                      <a:pt x="1859688" y="0"/>
                    </a:lnTo>
                    <a:lnTo>
                      <a:pt x="0" y="0"/>
                    </a:lnTo>
                    <a:close/>
                  </a:path>
                </a:pathLst>
              </a:custGeom>
              <a:solidFill>
                <a:srgbClr val="6CE5E8"/>
              </a:solidFill>
            </p:spPr>
          </p:sp>
          <p:sp>
            <p:nvSpPr>
              <p:cNvPr name="Freeform 34" id="34"/>
              <p:cNvSpPr/>
              <p:nvPr/>
            </p:nvSpPr>
            <p:spPr>
              <a:xfrm flipH="false" flipV="false">
                <a:off x="2100759" y="9925368"/>
                <a:ext cx="1859688" cy="361632"/>
              </a:xfrm>
              <a:custGeom>
                <a:avLst/>
                <a:gdLst/>
                <a:ahLst/>
                <a:cxnLst/>
                <a:rect r="r" b="b" t="t" l="l"/>
                <a:pathLst>
                  <a:path h="361632" w="1859688">
                    <a:moveTo>
                      <a:pt x="0" y="0"/>
                    </a:moveTo>
                    <a:lnTo>
                      <a:pt x="1859688" y="0"/>
                    </a:lnTo>
                    <a:lnTo>
                      <a:pt x="1859688" y="361632"/>
                    </a:lnTo>
                    <a:lnTo>
                      <a:pt x="0" y="361632"/>
                    </a:lnTo>
                    <a:close/>
                  </a:path>
                </a:pathLst>
              </a:custGeom>
              <a:solidFill>
                <a:srgbClr val="6CE5E8"/>
              </a:solidFill>
            </p:spPr>
          </p:sp>
          <p:sp>
            <p:nvSpPr>
              <p:cNvPr name="Freeform 35" id="35"/>
              <p:cNvSpPr/>
              <p:nvPr/>
            </p:nvSpPr>
            <p:spPr>
              <a:xfrm flipH="false" flipV="false">
                <a:off x="4201518" y="9204748"/>
                <a:ext cx="1859688" cy="1082252"/>
              </a:xfrm>
              <a:custGeom>
                <a:avLst/>
                <a:gdLst/>
                <a:ahLst/>
                <a:cxnLst/>
                <a:rect r="r" b="b" t="t" l="l"/>
                <a:pathLst>
                  <a:path h="1082252" w="1859688">
                    <a:moveTo>
                      <a:pt x="0" y="0"/>
                    </a:moveTo>
                    <a:lnTo>
                      <a:pt x="1859688" y="0"/>
                    </a:lnTo>
                    <a:lnTo>
                      <a:pt x="1859688" y="1082252"/>
                    </a:lnTo>
                    <a:lnTo>
                      <a:pt x="0" y="1082252"/>
                    </a:lnTo>
                    <a:close/>
                  </a:path>
                </a:pathLst>
              </a:custGeom>
              <a:solidFill>
                <a:srgbClr val="6CE5E8"/>
              </a:solidFill>
            </p:spPr>
          </p:sp>
          <p:sp>
            <p:nvSpPr>
              <p:cNvPr name="Freeform 36" id="36"/>
              <p:cNvSpPr/>
              <p:nvPr/>
            </p:nvSpPr>
            <p:spPr>
              <a:xfrm flipH="false" flipV="false">
                <a:off x="6302276" y="8124115"/>
                <a:ext cx="1859688" cy="2162885"/>
              </a:xfrm>
              <a:custGeom>
                <a:avLst/>
                <a:gdLst/>
                <a:ahLst/>
                <a:cxnLst/>
                <a:rect r="r" b="b" t="t" l="l"/>
                <a:pathLst>
                  <a:path h="2162885" w="1859688">
                    <a:moveTo>
                      <a:pt x="0" y="0"/>
                    </a:moveTo>
                    <a:lnTo>
                      <a:pt x="1859689" y="0"/>
                    </a:lnTo>
                    <a:lnTo>
                      <a:pt x="1859689" y="2162885"/>
                    </a:lnTo>
                    <a:lnTo>
                      <a:pt x="0" y="2162885"/>
                    </a:lnTo>
                    <a:close/>
                  </a:path>
                </a:pathLst>
              </a:custGeom>
              <a:solidFill>
                <a:srgbClr val="6CE5E8"/>
              </a:solidFill>
            </p:spPr>
          </p:sp>
          <p:sp>
            <p:nvSpPr>
              <p:cNvPr name="Freeform 37" id="37"/>
              <p:cNvSpPr/>
              <p:nvPr/>
            </p:nvSpPr>
            <p:spPr>
              <a:xfrm flipH="false" flipV="false">
                <a:off x="8403035" y="9154087"/>
                <a:ext cx="1859688" cy="1132913"/>
              </a:xfrm>
              <a:custGeom>
                <a:avLst/>
                <a:gdLst/>
                <a:ahLst/>
                <a:cxnLst/>
                <a:rect r="r" b="b" t="t" l="l"/>
                <a:pathLst>
                  <a:path h="1132913" w="1859688">
                    <a:moveTo>
                      <a:pt x="0" y="0"/>
                    </a:moveTo>
                    <a:lnTo>
                      <a:pt x="1859688" y="0"/>
                    </a:lnTo>
                    <a:lnTo>
                      <a:pt x="1859688" y="1132913"/>
                    </a:lnTo>
                    <a:lnTo>
                      <a:pt x="0" y="1132913"/>
                    </a:lnTo>
                    <a:close/>
                  </a:path>
                </a:pathLst>
              </a:custGeom>
              <a:solidFill>
                <a:srgbClr val="6CE5E8"/>
              </a:solidFill>
            </p:spPr>
          </p:sp>
          <p:sp>
            <p:nvSpPr>
              <p:cNvPr name="Freeform 38" id="38"/>
              <p:cNvSpPr/>
              <p:nvPr/>
            </p:nvSpPr>
            <p:spPr>
              <a:xfrm flipH="false" flipV="false">
                <a:off x="10503794" y="6066405"/>
                <a:ext cx="1859688" cy="4220595"/>
              </a:xfrm>
              <a:custGeom>
                <a:avLst/>
                <a:gdLst/>
                <a:ahLst/>
                <a:cxnLst/>
                <a:rect r="r" b="b" t="t" l="l"/>
                <a:pathLst>
                  <a:path h="4220595" w="1859688">
                    <a:moveTo>
                      <a:pt x="0" y="0"/>
                    </a:moveTo>
                    <a:lnTo>
                      <a:pt x="1859688" y="0"/>
                    </a:lnTo>
                    <a:lnTo>
                      <a:pt x="1859688" y="4220595"/>
                    </a:lnTo>
                    <a:lnTo>
                      <a:pt x="0" y="4220595"/>
                    </a:lnTo>
                    <a:close/>
                  </a:path>
                </a:pathLst>
              </a:custGeom>
              <a:solidFill>
                <a:srgbClr val="6CE5E8"/>
              </a:solidFill>
            </p:spPr>
          </p:sp>
          <p:sp>
            <p:nvSpPr>
              <p:cNvPr name="Freeform 39" id="39"/>
              <p:cNvSpPr/>
              <p:nvPr/>
            </p:nvSpPr>
            <p:spPr>
              <a:xfrm flipH="false" flipV="false">
                <a:off x="12604552" y="5346130"/>
                <a:ext cx="1859689" cy="4940870"/>
              </a:xfrm>
              <a:custGeom>
                <a:avLst/>
                <a:gdLst/>
                <a:ahLst/>
                <a:cxnLst/>
                <a:rect r="r" b="b" t="t" l="l"/>
                <a:pathLst>
                  <a:path h="4940870" w="1859689">
                    <a:moveTo>
                      <a:pt x="0" y="0"/>
                    </a:moveTo>
                    <a:lnTo>
                      <a:pt x="1859689" y="0"/>
                    </a:lnTo>
                    <a:lnTo>
                      <a:pt x="1859689" y="4940870"/>
                    </a:lnTo>
                    <a:lnTo>
                      <a:pt x="0" y="4940870"/>
                    </a:lnTo>
                    <a:close/>
                  </a:path>
                </a:pathLst>
              </a:custGeom>
              <a:solidFill>
                <a:srgbClr val="6CE5E8"/>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13475833" y="-8787301"/>
            <a:ext cx="13977230" cy="1434230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9850796" y="2087146"/>
            <a:ext cx="13977230" cy="1434230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2977466" y="3056116"/>
            <a:ext cx="13099863" cy="6959302"/>
          </a:xfrm>
          <a:prstGeom prst="rect">
            <a:avLst/>
          </a:prstGeom>
        </p:spPr>
      </p:pic>
      <p:sp>
        <p:nvSpPr>
          <p:cNvPr name="TextBox 6" id="6"/>
          <p:cNvSpPr txBox="true"/>
          <p:nvPr/>
        </p:nvSpPr>
        <p:spPr>
          <a:xfrm rot="0">
            <a:off x="1538888" y="1195362"/>
            <a:ext cx="11207167"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a:rPr>
              <a:t>TESTING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39105" y="-5979128"/>
            <a:ext cx="12110389" cy="12426705"/>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986589">
            <a:off x="5084777" y="6259532"/>
            <a:ext cx="9894000" cy="10152425"/>
          </a:xfrm>
          <a:prstGeom prst="rect">
            <a:avLst/>
          </a:prstGeom>
        </p:spPr>
      </p:pic>
      <p:sp>
        <p:nvSpPr>
          <p:cNvPr name="TextBox 10" id="10"/>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SUMMARY</a:t>
            </a:r>
          </a:p>
        </p:txBody>
      </p:sp>
      <p:sp>
        <p:nvSpPr>
          <p:cNvPr name="TextBox 11" id="11"/>
          <p:cNvSpPr txBox="true"/>
          <p:nvPr/>
        </p:nvSpPr>
        <p:spPr>
          <a:xfrm rot="0">
            <a:off x="570568" y="5095875"/>
            <a:ext cx="7993653" cy="4186577"/>
          </a:xfrm>
          <a:prstGeom prst="rect">
            <a:avLst/>
          </a:prstGeom>
        </p:spPr>
        <p:txBody>
          <a:bodyPr anchor="t" rtlCol="false" tIns="0" lIns="0" bIns="0" rIns="0">
            <a:spAutoFit/>
          </a:bodyPr>
          <a:lstStyle/>
          <a:p>
            <a:pPr algn="just">
              <a:lnSpc>
                <a:spcPts val="3716"/>
              </a:lnSpc>
            </a:pPr>
            <a:r>
              <a:rPr lang="en-US" sz="2693" spc="263">
                <a:solidFill>
                  <a:srgbClr val="F5FFF5"/>
                </a:solidFill>
                <a:latin typeface="Montserrat Classic"/>
              </a:rPr>
              <a:t>In summary, </a:t>
            </a:r>
            <a:r>
              <a:rPr lang="en-US" sz="2693" spc="263">
                <a:solidFill>
                  <a:srgbClr val="F5FFF5"/>
                </a:solidFill>
                <a:latin typeface="Montserrat Classic Bold"/>
              </a:rPr>
              <a:t>OpenCV </a:t>
            </a:r>
            <a:r>
              <a:rPr lang="en-US" sz="2693" spc="263">
                <a:solidFill>
                  <a:srgbClr val="F5FFF5"/>
                </a:solidFill>
                <a:latin typeface="Montserrat Classic"/>
              </a:rPr>
              <a:t>is a powerful computer vision library that provides a wide range of functions and algorithms for image and video processing, object detection and recognition, machine learning, and much more. It's an essential tool for anyone working in the field of computer vision or machine learning.</a:t>
            </a:r>
          </a:p>
        </p:txBody>
      </p:sp>
      <p:grpSp>
        <p:nvGrpSpPr>
          <p:cNvPr name="Group 12" id="12"/>
          <p:cNvGrpSpPr/>
          <p:nvPr/>
        </p:nvGrpSpPr>
        <p:grpSpPr>
          <a:xfrm rot="0">
            <a:off x="11240034" y="4950203"/>
            <a:ext cx="5422036" cy="922409"/>
            <a:chOff x="0" y="0"/>
            <a:chExt cx="7229381" cy="1229879"/>
          </a:xfrm>
        </p:grpSpPr>
        <p:grpSp>
          <p:nvGrpSpPr>
            <p:cNvPr name="Group 13" id="13"/>
            <p:cNvGrpSpPr>
              <a:grpSpLocks noChangeAspect="true"/>
            </p:cNvGrpSpPr>
            <p:nvPr/>
          </p:nvGrpSpPr>
          <p:grpSpPr>
            <a:xfrm rot="0">
              <a:off x="0" y="0"/>
              <a:ext cx="7229381" cy="1229879"/>
              <a:chOff x="0" y="0"/>
              <a:chExt cx="13271500" cy="2257778"/>
            </a:xfrm>
          </p:grpSpPr>
          <p:sp>
            <p:nvSpPr>
              <p:cNvPr name="Freeform 14" id="14"/>
              <p:cNvSpPr/>
              <p:nvPr/>
            </p:nvSpPr>
            <p:spPr>
              <a:xfrm flipH="false" flipV="false">
                <a:off x="16351" y="0"/>
                <a:ext cx="10571728" cy="2257821"/>
              </a:xfrm>
              <a:custGeom>
                <a:avLst/>
                <a:gdLst/>
                <a:ahLst/>
                <a:cxnLst/>
                <a:rect r="r" b="b" t="t" l="l"/>
                <a:pathLst>
                  <a:path h="2257821" w="105717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sp>
          <p:sp>
            <p:nvSpPr>
              <p:cNvPr name="Freeform 15" id="15"/>
              <p:cNvSpPr/>
              <p:nvPr/>
            </p:nvSpPr>
            <p:spPr>
              <a:xfrm flipH="false" flipV="false">
                <a:off x="10684351" y="0"/>
                <a:ext cx="2570727" cy="2257821"/>
              </a:xfrm>
              <a:custGeom>
                <a:avLst/>
                <a:gdLst/>
                <a:ahLst/>
                <a:cxnLst/>
                <a:rect r="r" b="b" t="t" l="l"/>
                <a:pathLst>
                  <a:path h="2257821" w="25707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sp>
        <p:nvSpPr>
          <p:cNvPr name="TextBox 16" id="16"/>
          <p:cNvSpPr txBox="true"/>
          <p:nvPr/>
        </p:nvSpPr>
        <p:spPr>
          <a:xfrm rot="0">
            <a:off x="11240034" y="6657831"/>
            <a:ext cx="5422036" cy="14389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Montserrat Classic"/>
              </a:rPr>
              <a:t>As of my knowledge cutoff date of September 2021, OpenCV has over 47,000 stars on GitHub and has been forked over 25,000 times.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580377">
            <a:off x="9407140" y="-9309963"/>
            <a:ext cx="24036383" cy="24664199"/>
          </a:xfrm>
          <a:prstGeom prst="rect">
            <a:avLst/>
          </a:prstGeom>
        </p:spPr>
      </p:pic>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4254153" y="7476061"/>
            <a:ext cx="11881594" cy="356447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6937517" y="-8747353"/>
            <a:ext cx="13977230" cy="1434230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580377">
            <a:off x="10646613" y="3123224"/>
            <a:ext cx="12102934" cy="12419055"/>
          </a:xfrm>
          <a:prstGeom prst="rect">
            <a:avLst/>
          </a:prstGeom>
        </p:spPr>
      </p:pic>
      <p:grpSp>
        <p:nvGrpSpPr>
          <p:cNvPr name="Group 5" id="5"/>
          <p:cNvGrpSpPr/>
          <p:nvPr/>
        </p:nvGrpSpPr>
        <p:grpSpPr>
          <a:xfrm rot="0">
            <a:off x="3416119" y="4821179"/>
            <a:ext cx="3145217" cy="3434885"/>
            <a:chOff x="0" y="0"/>
            <a:chExt cx="862412" cy="941838"/>
          </a:xfrm>
        </p:grpSpPr>
        <p:sp>
          <p:nvSpPr>
            <p:cNvPr name="Freeform 6" id="6"/>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8" id="8"/>
          <p:cNvGrpSpPr>
            <a:grpSpLocks noChangeAspect="true"/>
          </p:cNvGrpSpPr>
          <p:nvPr/>
        </p:nvGrpSpPr>
        <p:grpSpPr>
          <a:xfrm rot="0">
            <a:off x="3591162" y="3770836"/>
            <a:ext cx="2706695" cy="2696122"/>
            <a:chOff x="0" y="0"/>
            <a:chExt cx="6502400" cy="6477000"/>
          </a:xfrm>
        </p:grpSpPr>
        <p:sp>
          <p:nvSpPr>
            <p:cNvPr name="Freeform 9" id="9"/>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t="0" b="-30385"/>
              </a:stretch>
            </a:blipFill>
          </p:spPr>
        </p:sp>
        <p:sp>
          <p:nvSpPr>
            <p:cNvPr name="Freeform 10" id="10"/>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7571796" y="4821179"/>
            <a:ext cx="3145217" cy="3434885"/>
            <a:chOff x="0" y="0"/>
            <a:chExt cx="862412" cy="941838"/>
          </a:xfrm>
        </p:grpSpPr>
        <p:sp>
          <p:nvSpPr>
            <p:cNvPr name="Freeform 12" id="12"/>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7759084" y="3655690"/>
            <a:ext cx="2706695" cy="2696122"/>
            <a:chOff x="0" y="0"/>
            <a:chExt cx="6502400" cy="6477000"/>
          </a:xfrm>
        </p:grpSpPr>
        <p:sp>
          <p:nvSpPr>
            <p:cNvPr name="Freeform 15" id="15"/>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r="223" t="0" b="-15781"/>
              </a:stretch>
            </a:blipFill>
          </p:spPr>
        </p:sp>
        <p:sp>
          <p:nvSpPr>
            <p:cNvPr name="Freeform 16" id="16"/>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11726664" y="4821179"/>
            <a:ext cx="3145217" cy="3434885"/>
            <a:chOff x="0" y="0"/>
            <a:chExt cx="862412" cy="941838"/>
          </a:xfrm>
        </p:grpSpPr>
        <p:sp>
          <p:nvSpPr>
            <p:cNvPr name="Freeform 18" id="18"/>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20" id="20"/>
          <p:cNvGrpSpPr>
            <a:grpSpLocks noChangeAspect="true"/>
          </p:cNvGrpSpPr>
          <p:nvPr/>
        </p:nvGrpSpPr>
        <p:grpSpPr>
          <a:xfrm rot="0">
            <a:off x="11913951" y="3655690"/>
            <a:ext cx="2706695" cy="2696122"/>
            <a:chOff x="0" y="0"/>
            <a:chExt cx="6502400" cy="6477000"/>
          </a:xfrm>
        </p:grpSpPr>
        <p:sp>
          <p:nvSpPr>
            <p:cNvPr name="Freeform 21" id="21"/>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282" r="-1282" t="0" b="0"/>
              </a:stretch>
            </a:blipFill>
          </p:spPr>
        </p:sp>
        <p:sp>
          <p:nvSpPr>
            <p:cNvPr name="Freeform 22" id="22"/>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pic>
        <p:nvPicPr>
          <p:cNvPr name="Picture 23" id="23"/>
          <p:cNvPicPr>
            <a:picLocks noChangeAspect="true"/>
          </p:cNvPicPr>
          <p:nvPr/>
        </p:nvPicPr>
        <p:blipFill>
          <a:blip r:embed="rId8"/>
          <a:srcRect l="0" t="46379" r="0" b="0"/>
          <a:stretch>
            <a:fillRect/>
          </a:stretch>
        </p:blipFill>
        <p:spPr>
          <a:xfrm flipH="false" flipV="false" rot="0">
            <a:off x="3416119" y="8256064"/>
            <a:ext cx="3145217" cy="333081"/>
          </a:xfrm>
          <a:prstGeom prst="rect">
            <a:avLst/>
          </a:prstGeom>
        </p:spPr>
      </p:pic>
      <p:pic>
        <p:nvPicPr>
          <p:cNvPr name="Picture 24" id="24"/>
          <p:cNvPicPr>
            <a:picLocks noChangeAspect="true"/>
          </p:cNvPicPr>
          <p:nvPr/>
        </p:nvPicPr>
        <p:blipFill>
          <a:blip r:embed="rId8"/>
          <a:srcRect l="0" t="46379" r="0" b="0"/>
          <a:stretch>
            <a:fillRect/>
          </a:stretch>
        </p:blipFill>
        <p:spPr>
          <a:xfrm flipH="false" flipV="false" rot="0">
            <a:off x="7571796" y="8256064"/>
            <a:ext cx="3145217" cy="333081"/>
          </a:xfrm>
          <a:prstGeom prst="rect">
            <a:avLst/>
          </a:prstGeom>
        </p:spPr>
      </p:pic>
      <p:pic>
        <p:nvPicPr>
          <p:cNvPr name="Picture 25" id="25"/>
          <p:cNvPicPr>
            <a:picLocks noChangeAspect="true"/>
          </p:cNvPicPr>
          <p:nvPr/>
        </p:nvPicPr>
        <p:blipFill>
          <a:blip r:embed="rId8"/>
          <a:srcRect l="0" t="46379" r="0" b="0"/>
          <a:stretch>
            <a:fillRect/>
          </a:stretch>
        </p:blipFill>
        <p:spPr>
          <a:xfrm flipH="false" flipV="false" rot="0">
            <a:off x="11726664" y="8256064"/>
            <a:ext cx="3145217" cy="333081"/>
          </a:xfrm>
          <a:prstGeom prst="rect">
            <a:avLst/>
          </a:prstGeom>
        </p:spPr>
      </p:pic>
      <p:pic>
        <p:nvPicPr>
          <p:cNvPr name="Picture 26" id="26"/>
          <p:cNvPicPr>
            <a:picLocks noChangeAspect="true"/>
          </p:cNvPicPr>
          <p:nvPr/>
        </p:nvPicPr>
        <p:blipFill>
          <a:blip r:embed="rId8"/>
          <a:srcRect l="0" t="46379" r="0" b="0"/>
          <a:stretch>
            <a:fillRect/>
          </a:stretch>
        </p:blipFill>
        <p:spPr>
          <a:xfrm flipH="false" flipV="false" rot="0">
            <a:off x="13804097" y="8030085"/>
            <a:ext cx="3145217" cy="333081"/>
          </a:xfrm>
          <a:prstGeom prst="rect">
            <a:avLst/>
          </a:prstGeom>
        </p:spPr>
      </p:pic>
      <p:sp>
        <p:nvSpPr>
          <p:cNvPr name="TextBox 27" id="27"/>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TEAM</a:t>
            </a:r>
          </a:p>
        </p:txBody>
      </p:sp>
      <p:sp>
        <p:nvSpPr>
          <p:cNvPr name="TextBox 28" id="28"/>
          <p:cNvSpPr txBox="true"/>
          <p:nvPr/>
        </p:nvSpPr>
        <p:spPr>
          <a:xfrm rot="0">
            <a:off x="3603406" y="6558496"/>
            <a:ext cx="2706695"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Madhu Prakash Behara</a:t>
            </a:r>
          </a:p>
        </p:txBody>
      </p:sp>
      <p:sp>
        <p:nvSpPr>
          <p:cNvPr name="TextBox 29" id="29"/>
          <p:cNvSpPr txBox="true"/>
          <p:nvPr/>
        </p:nvSpPr>
        <p:spPr>
          <a:xfrm rot="0">
            <a:off x="3793461"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2845381</a:t>
            </a:r>
          </a:p>
        </p:txBody>
      </p:sp>
      <p:sp>
        <p:nvSpPr>
          <p:cNvPr name="TextBox 30" id="30"/>
          <p:cNvSpPr txBox="true"/>
          <p:nvPr/>
        </p:nvSpPr>
        <p:spPr>
          <a:xfrm rot="0">
            <a:off x="8005441"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Ajay motharapu</a:t>
            </a:r>
          </a:p>
        </p:txBody>
      </p:sp>
      <p:sp>
        <p:nvSpPr>
          <p:cNvPr name="TextBox 31" id="31"/>
          <p:cNvSpPr txBox="true"/>
          <p:nvPr/>
        </p:nvSpPr>
        <p:spPr>
          <a:xfrm rot="0">
            <a:off x="7949138"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2861616</a:t>
            </a:r>
          </a:p>
        </p:txBody>
      </p:sp>
      <p:sp>
        <p:nvSpPr>
          <p:cNvPr name="TextBox 32" id="32"/>
          <p:cNvSpPr txBox="true"/>
          <p:nvPr/>
        </p:nvSpPr>
        <p:spPr>
          <a:xfrm rot="0">
            <a:off x="12294659"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Sai Rohith Avula</a:t>
            </a:r>
          </a:p>
        </p:txBody>
      </p:sp>
      <p:sp>
        <p:nvSpPr>
          <p:cNvPr name="TextBox 33" id="33"/>
          <p:cNvSpPr txBox="true"/>
          <p:nvPr/>
        </p:nvSpPr>
        <p:spPr>
          <a:xfrm rot="0">
            <a:off x="12104005"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2837016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79578" y="7341318"/>
            <a:ext cx="7616557" cy="781549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846339" y="3049094"/>
            <a:ext cx="7738094" cy="4292224"/>
          </a:xfrm>
          <a:prstGeom prst="rect">
            <a:avLst/>
          </a:prstGeom>
        </p:spPr>
      </p:pic>
      <p:sp>
        <p:nvSpPr>
          <p:cNvPr name="TextBox 5" id="5"/>
          <p:cNvSpPr txBox="true"/>
          <p:nvPr/>
        </p:nvSpPr>
        <p:spPr>
          <a:xfrm rot="0">
            <a:off x="4130455" y="530349"/>
            <a:ext cx="1002709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ABOUT OPEN CV</a:t>
            </a:r>
          </a:p>
        </p:txBody>
      </p:sp>
      <p:sp>
        <p:nvSpPr>
          <p:cNvPr name="TextBox 6" id="6"/>
          <p:cNvSpPr txBox="true"/>
          <p:nvPr/>
        </p:nvSpPr>
        <p:spPr>
          <a:xfrm rot="0">
            <a:off x="1245418" y="3402102"/>
            <a:ext cx="7898582" cy="3438525"/>
          </a:xfrm>
          <a:prstGeom prst="rect">
            <a:avLst/>
          </a:prstGeom>
        </p:spPr>
        <p:txBody>
          <a:bodyPr anchor="t" rtlCol="false" tIns="0" lIns="0" bIns="0" rIns="0">
            <a:spAutoFit/>
          </a:bodyPr>
          <a:lstStyle/>
          <a:p>
            <a:pPr algn="just">
              <a:lnSpc>
                <a:spcPts val="3426"/>
              </a:lnSpc>
              <a:spcBef>
                <a:spcPct val="0"/>
              </a:spcBef>
            </a:pPr>
            <a:r>
              <a:rPr lang="en-US" sz="2855">
                <a:solidFill>
                  <a:srgbClr val="231F20"/>
                </a:solidFill>
                <a:latin typeface="Open Sauce"/>
              </a:rPr>
              <a:t>OPENCV </a:t>
            </a:r>
            <a:r>
              <a:rPr lang="en-US" sz="2855">
                <a:solidFill>
                  <a:srgbClr val="231F20"/>
                </a:solidFill>
                <a:latin typeface="Open Sauce Bold"/>
              </a:rPr>
              <a:t>(OPEN SOURCE COMPUTER VISION LIBRARY)</a:t>
            </a:r>
            <a:r>
              <a:rPr lang="en-US" sz="2855">
                <a:solidFill>
                  <a:srgbClr val="231F20"/>
                </a:solidFill>
                <a:latin typeface="Open Sauce"/>
              </a:rPr>
              <a:t> IS A POWERFUL OPEN-SOURCE COMPUTER VISION AND MACHINE LEARNING SOFTWARE LIBRARY DESIGNED FOR REAL-TIME APPLICATIONS. IT WAS INITIALLY DEVELOPED BY INTEL IN 1999 AND IS NOW MAINTAINED BY A GROUP OF CONTRIBUTORS WORLDWIDE.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69367" y="-10264537"/>
            <a:ext cx="15841853" cy="16255633"/>
          </a:xfrm>
          <a:prstGeom prst="rect">
            <a:avLst/>
          </a:prstGeom>
        </p:spPr>
      </p:pic>
      <p:sp>
        <p:nvSpPr>
          <p:cNvPr name="TextBox 3" id="3"/>
          <p:cNvSpPr txBox="true"/>
          <p:nvPr/>
        </p:nvSpPr>
        <p:spPr>
          <a:xfrm rot="0">
            <a:off x="3115324" y="2351462"/>
            <a:ext cx="12057353" cy="1276350"/>
          </a:xfrm>
          <a:prstGeom prst="rect">
            <a:avLst/>
          </a:prstGeom>
        </p:spPr>
        <p:txBody>
          <a:bodyPr anchor="t" rtlCol="false" tIns="0" lIns="0" bIns="0" rIns="0">
            <a:spAutoFit/>
          </a:bodyPr>
          <a:lstStyle/>
          <a:p>
            <a:pPr>
              <a:lnSpc>
                <a:spcPts val="10349"/>
              </a:lnSpc>
            </a:pPr>
            <a:r>
              <a:rPr lang="en-US" sz="7500" spc="735">
                <a:solidFill>
                  <a:srgbClr val="FFFFFF"/>
                </a:solidFill>
                <a:latin typeface="Oswald Bold"/>
              </a:rPr>
              <a:t>LANGUAGE</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47294" y="-3843198"/>
            <a:ext cx="15841853" cy="16255633"/>
          </a:xfrm>
          <a:prstGeom prst="rect">
            <a:avLst/>
          </a:prstGeom>
        </p:spPr>
      </p:pic>
      <p:sp>
        <p:nvSpPr>
          <p:cNvPr name="TextBox 5" id="5"/>
          <p:cNvSpPr txBox="true"/>
          <p:nvPr/>
        </p:nvSpPr>
        <p:spPr>
          <a:xfrm rot="0">
            <a:off x="3115324" y="3881754"/>
            <a:ext cx="10951206" cy="1499067"/>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OpenCV is written primarily in C++, but it also has interfaces for other programming languages such as Python, Java, and MATLAB.</a:t>
            </a:r>
          </a:p>
        </p:txBody>
      </p:sp>
      <p:sp>
        <p:nvSpPr>
          <p:cNvPr name="TextBox 6" id="6"/>
          <p:cNvSpPr txBox="true"/>
          <p:nvPr/>
        </p:nvSpPr>
        <p:spPr>
          <a:xfrm rot="0">
            <a:off x="3115324" y="7006362"/>
            <a:ext cx="10951206" cy="2510862"/>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OpenCV can run on multiple platforms, including Windows, Linux, macOS, Android, and iOS. It is also compatible with a range of hardware platforms, including desktops, servers, embedded systems, and mobile devices.</a:t>
            </a:r>
          </a:p>
        </p:txBody>
      </p:sp>
      <p:sp>
        <p:nvSpPr>
          <p:cNvPr name="TextBox 7" id="7"/>
          <p:cNvSpPr txBox="true"/>
          <p:nvPr/>
        </p:nvSpPr>
        <p:spPr>
          <a:xfrm rot="0">
            <a:off x="3115324" y="5549037"/>
            <a:ext cx="12057353" cy="1276350"/>
          </a:xfrm>
          <a:prstGeom prst="rect">
            <a:avLst/>
          </a:prstGeom>
        </p:spPr>
        <p:txBody>
          <a:bodyPr anchor="t" rtlCol="false" tIns="0" lIns="0" bIns="0" rIns="0">
            <a:spAutoFit/>
          </a:bodyPr>
          <a:lstStyle/>
          <a:p>
            <a:pPr>
              <a:lnSpc>
                <a:spcPts val="10349"/>
              </a:lnSpc>
            </a:pPr>
            <a:r>
              <a:rPr lang="en-US" sz="7500" spc="735">
                <a:solidFill>
                  <a:srgbClr val="FFFFFF"/>
                </a:solidFill>
                <a:latin typeface="Oswald Bold"/>
              </a:rPr>
              <a:t>PLATFORM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69367" y="-10264537"/>
            <a:ext cx="15841853" cy="16255633"/>
          </a:xfrm>
          <a:prstGeom prst="rect">
            <a:avLst/>
          </a:prstGeom>
        </p:spPr>
      </p:pic>
      <p:sp>
        <p:nvSpPr>
          <p:cNvPr name="TextBox 3" id="3"/>
          <p:cNvSpPr txBox="true"/>
          <p:nvPr/>
        </p:nvSpPr>
        <p:spPr>
          <a:xfrm rot="0">
            <a:off x="3115324" y="2408612"/>
            <a:ext cx="10598740" cy="862202"/>
          </a:xfrm>
          <a:prstGeom prst="rect">
            <a:avLst/>
          </a:prstGeom>
        </p:spPr>
        <p:txBody>
          <a:bodyPr anchor="t" rtlCol="false" tIns="0" lIns="0" bIns="0" rIns="0">
            <a:spAutoFit/>
          </a:bodyPr>
          <a:lstStyle/>
          <a:p>
            <a:pPr>
              <a:lnSpc>
                <a:spcPts val="7176"/>
              </a:lnSpc>
            </a:pPr>
            <a:r>
              <a:rPr lang="en-US" sz="5200" spc="509">
                <a:solidFill>
                  <a:srgbClr val="FFFFFF"/>
                </a:solidFill>
                <a:latin typeface="Oswald Bold"/>
              </a:rPr>
              <a:t>LIST OF FEATURES NOT TESTED</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47294" y="-3843198"/>
            <a:ext cx="15841853" cy="16255633"/>
          </a:xfrm>
          <a:prstGeom prst="rect">
            <a:avLst/>
          </a:prstGeom>
        </p:spPr>
      </p:pic>
      <p:sp>
        <p:nvSpPr>
          <p:cNvPr name="TextBox 5" id="5"/>
          <p:cNvSpPr txBox="true"/>
          <p:nvPr/>
        </p:nvSpPr>
        <p:spPr>
          <a:xfrm rot="0">
            <a:off x="3115324" y="3634104"/>
            <a:ext cx="10951206" cy="4877183"/>
          </a:xfrm>
          <a:prstGeom prst="rect">
            <a:avLst/>
          </a:prstGeom>
        </p:spPr>
        <p:txBody>
          <a:bodyPr anchor="t" rtlCol="false" tIns="0" lIns="0" bIns="0" rIns="0">
            <a:spAutoFit/>
          </a:bodyPr>
          <a:lstStyle/>
          <a:p>
            <a:pPr marL="625699" indent="-312850" lvl="1">
              <a:lnSpc>
                <a:spcPts val="6549"/>
              </a:lnSpc>
              <a:buFont typeface="Arial"/>
              <a:buChar char="•"/>
            </a:pPr>
            <a:r>
              <a:rPr lang="en-US" sz="2898" spc="284">
                <a:solidFill>
                  <a:srgbClr val="F5FFF5"/>
                </a:solidFill>
                <a:latin typeface="DM Sans"/>
              </a:rPr>
              <a:t>User interface design and usability</a:t>
            </a:r>
          </a:p>
          <a:p>
            <a:pPr marL="625699" indent="-312850" lvl="1">
              <a:lnSpc>
                <a:spcPts val="6549"/>
              </a:lnSpc>
              <a:buFont typeface="Arial"/>
              <a:buChar char="•"/>
            </a:pPr>
            <a:r>
              <a:rPr lang="en-US" sz="2898" spc="284">
                <a:solidFill>
                  <a:srgbClr val="F5FFF5"/>
                </a:solidFill>
                <a:latin typeface="DM Sans"/>
              </a:rPr>
              <a:t>System performance and scalability under heavy load</a:t>
            </a:r>
          </a:p>
          <a:p>
            <a:pPr marL="625699" indent="-312850" lvl="1">
              <a:lnSpc>
                <a:spcPts val="6549"/>
              </a:lnSpc>
              <a:buFont typeface="Arial"/>
              <a:buChar char="•"/>
            </a:pPr>
            <a:r>
              <a:rPr lang="en-US" sz="2898" spc="284">
                <a:solidFill>
                  <a:srgbClr val="F5FFF5"/>
                </a:solidFill>
                <a:latin typeface="DM Sans"/>
              </a:rPr>
              <a:t>Integration with other software systems or libraries</a:t>
            </a:r>
          </a:p>
          <a:p>
            <a:pPr algn="l" marL="625699" indent="-312850" lvl="1">
              <a:lnSpc>
                <a:spcPts val="6549"/>
              </a:lnSpc>
              <a:buFont typeface="Arial"/>
              <a:buChar char="•"/>
            </a:pPr>
            <a:r>
              <a:rPr lang="en-US" sz="2898" spc="284">
                <a:solidFill>
                  <a:srgbClr val="F5FFF5"/>
                </a:solidFill>
                <a:latin typeface="DM Sans"/>
              </a:rPr>
              <a:t>Security and data privacy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07869">
            <a:off x="12052165" y="1118883"/>
            <a:ext cx="12471670" cy="5351480"/>
          </a:xfrm>
          <a:prstGeom prst="rect">
            <a:avLst/>
          </a:prstGeom>
        </p:spPr>
      </p:pic>
      <p:pic>
        <p:nvPicPr>
          <p:cNvPr name="Picture 3" id="3"/>
          <p:cNvPicPr>
            <a:picLocks noChangeAspect="true"/>
          </p:cNvPicPr>
          <p:nvPr/>
        </p:nvPicPr>
        <p:blipFill>
          <a:blip r:embed="rId4"/>
          <a:srcRect l="0" t="46379" r="0" b="0"/>
          <a:stretch>
            <a:fillRect/>
          </a:stretch>
        </p:blipFill>
        <p:spPr>
          <a:xfrm flipH="false" flipV="false" rot="0">
            <a:off x="8203215" y="7962246"/>
            <a:ext cx="4876482" cy="516424"/>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07869">
            <a:off x="-4696947" y="10150458"/>
            <a:ext cx="12471670" cy="5351480"/>
          </a:xfrm>
          <a:prstGeom prst="rect">
            <a:avLst/>
          </a:prstGeom>
        </p:spPr>
      </p:pic>
      <p:sp>
        <p:nvSpPr>
          <p:cNvPr name="TextBox 5" id="5"/>
          <p:cNvSpPr txBox="true"/>
          <p:nvPr/>
        </p:nvSpPr>
        <p:spPr>
          <a:xfrm rot="0">
            <a:off x="3829259" y="311577"/>
            <a:ext cx="15320304" cy="772142"/>
          </a:xfrm>
          <a:prstGeom prst="rect">
            <a:avLst/>
          </a:prstGeom>
        </p:spPr>
        <p:txBody>
          <a:bodyPr anchor="t" rtlCol="false" tIns="0" lIns="0" bIns="0" rIns="0">
            <a:spAutoFit/>
          </a:bodyPr>
          <a:lstStyle/>
          <a:p>
            <a:pPr marL="0" indent="0" lvl="0">
              <a:lnSpc>
                <a:spcPts val="5808"/>
              </a:lnSpc>
            </a:pPr>
            <a:r>
              <a:rPr lang="en-US" sz="5532" spc="293">
                <a:solidFill>
                  <a:srgbClr val="100F0D"/>
                </a:solidFill>
                <a:latin typeface="Montserrat Classic Bold"/>
              </a:rPr>
              <a:t>KEY FEATURE OF OPEN CV</a:t>
            </a:r>
          </a:p>
        </p:txBody>
      </p:sp>
      <p:sp>
        <p:nvSpPr>
          <p:cNvPr name="TextBox 6" id="6"/>
          <p:cNvSpPr txBox="true"/>
          <p:nvPr/>
        </p:nvSpPr>
        <p:spPr>
          <a:xfrm rot="0">
            <a:off x="1028700" y="1405038"/>
            <a:ext cx="9694245" cy="2386039"/>
          </a:xfrm>
          <a:prstGeom prst="rect">
            <a:avLst/>
          </a:prstGeom>
        </p:spPr>
        <p:txBody>
          <a:bodyPr anchor="t" rtlCol="false" tIns="0" lIns="0" bIns="0" rIns="0">
            <a:spAutoFit/>
          </a:bodyPr>
          <a:lstStyle/>
          <a:p>
            <a:pPr marL="494517" indent="-247259" lvl="1">
              <a:lnSpc>
                <a:spcPts val="3160"/>
              </a:lnSpc>
              <a:buFont typeface="Arial"/>
              <a:buChar char="•"/>
            </a:pPr>
            <a:r>
              <a:rPr lang="en-US" sz="2290" spc="224">
                <a:solidFill>
                  <a:srgbClr val="231F20"/>
                </a:solidFill>
                <a:latin typeface="DM Sans"/>
              </a:rPr>
              <a:t>OpenCV provides a wide range of computer vision functions and algorithms that can be used for tasks such as image and video processing, object detection, recognition, and tracking, and much more. It is written in C++, but it also has interfaces for other programming languages, such as Python.</a:t>
            </a:r>
          </a:p>
        </p:txBody>
      </p:sp>
      <p:sp>
        <p:nvSpPr>
          <p:cNvPr name="TextBox 7" id="7"/>
          <p:cNvSpPr txBox="true"/>
          <p:nvPr/>
        </p:nvSpPr>
        <p:spPr>
          <a:xfrm rot="0">
            <a:off x="1028700" y="3953766"/>
            <a:ext cx="10103680" cy="5586439"/>
          </a:xfrm>
          <a:prstGeom prst="rect">
            <a:avLst/>
          </a:prstGeom>
        </p:spPr>
        <p:txBody>
          <a:bodyPr anchor="t" rtlCol="false" tIns="0" lIns="0" bIns="0" rIns="0">
            <a:spAutoFit/>
          </a:bodyPr>
          <a:lstStyle/>
          <a:p>
            <a:pPr marL="494517" indent="-247259" lvl="1">
              <a:lnSpc>
                <a:spcPts val="3160"/>
              </a:lnSpc>
              <a:buFont typeface="Arial"/>
              <a:buChar char="•"/>
            </a:pPr>
            <a:r>
              <a:rPr lang="en-US" sz="2290" spc="224">
                <a:solidFill>
                  <a:srgbClr val="231F20"/>
                </a:solidFill>
                <a:latin typeface="DM Sans Bold"/>
              </a:rPr>
              <a:t>Image processing:</a:t>
            </a:r>
            <a:r>
              <a:rPr lang="en-US" sz="2290" spc="224">
                <a:solidFill>
                  <a:srgbClr val="231F20"/>
                </a:solidFill>
                <a:latin typeface="DM Sans"/>
              </a:rPr>
              <a:t> various functions such as filtering, edge detection, thresholding, and more.</a:t>
            </a:r>
          </a:p>
          <a:p>
            <a:pPr marL="494517" indent="-247259" lvl="1">
              <a:lnSpc>
                <a:spcPts val="3160"/>
              </a:lnSpc>
              <a:buFont typeface="Arial"/>
              <a:buChar char="•"/>
            </a:pPr>
            <a:r>
              <a:rPr lang="en-US" sz="2290" spc="224">
                <a:solidFill>
                  <a:srgbClr val="231F20"/>
                </a:solidFill>
                <a:latin typeface="DM Sans Bold"/>
              </a:rPr>
              <a:t>Object detection and recognition</a:t>
            </a:r>
            <a:r>
              <a:rPr lang="en-US" sz="2290" spc="224">
                <a:solidFill>
                  <a:srgbClr val="231F20"/>
                </a:solidFill>
                <a:latin typeface="DM Sans"/>
              </a:rPr>
              <a:t>: OpenCV has a built-in object detection and recognition framework that includes pre-trained models for detecting objects such as faces, pedestrians, and vehicles.</a:t>
            </a:r>
          </a:p>
          <a:p>
            <a:pPr marL="494517" indent="-247259" lvl="1">
              <a:lnSpc>
                <a:spcPts val="3160"/>
              </a:lnSpc>
              <a:buFont typeface="Arial"/>
              <a:buChar char="•"/>
            </a:pPr>
            <a:r>
              <a:rPr lang="en-US" sz="2290" spc="224">
                <a:solidFill>
                  <a:srgbClr val="231F20"/>
                </a:solidFill>
                <a:latin typeface="DM Sans Bold"/>
              </a:rPr>
              <a:t>Machine learning:</a:t>
            </a:r>
            <a:r>
              <a:rPr lang="en-US" sz="2290" spc="224">
                <a:solidFill>
                  <a:srgbClr val="231F20"/>
                </a:solidFill>
                <a:latin typeface="DM Sans"/>
              </a:rPr>
              <a:t> algorithms such as support vector machines (SVM), k-nearest neighbors (k-NN), and random forests, which can be used for tasks such as classification and regression.</a:t>
            </a:r>
          </a:p>
          <a:p>
            <a:pPr marL="494517" indent="-247259" lvl="1">
              <a:lnSpc>
                <a:spcPts val="3160"/>
              </a:lnSpc>
              <a:buFont typeface="Arial"/>
              <a:buChar char="•"/>
            </a:pPr>
            <a:r>
              <a:rPr lang="en-US" sz="2290" spc="224">
                <a:solidFill>
                  <a:srgbClr val="231F20"/>
                </a:solidFill>
                <a:latin typeface="DM Sans Bold"/>
              </a:rPr>
              <a:t>Real-time performance</a:t>
            </a:r>
            <a:r>
              <a:rPr lang="en-US" sz="2290" spc="224">
                <a:solidFill>
                  <a:srgbClr val="231F20"/>
                </a:solidFill>
                <a:latin typeface="DM Sans"/>
              </a:rPr>
              <a:t>: OpenCV is designed to be fast and efficient, making it ideal for real-time applications such as video processing and tracking.</a:t>
            </a:r>
          </a:p>
          <a:p>
            <a:pPr>
              <a:lnSpc>
                <a:spcPts val="3160"/>
              </a:lnSpc>
            </a:pPr>
          </a:p>
        </p:txBody>
      </p:sp>
      <p:pic>
        <p:nvPicPr>
          <p:cNvPr name="Picture 8" id="8"/>
          <p:cNvPicPr>
            <a:picLocks noChangeAspect="true"/>
          </p:cNvPicPr>
          <p:nvPr/>
        </p:nvPicPr>
        <p:blipFill>
          <a:blip r:embed="rId5"/>
          <a:srcRect l="0" t="0" r="0" b="0"/>
          <a:stretch>
            <a:fillRect/>
          </a:stretch>
        </p:blipFill>
        <p:spPr>
          <a:xfrm flipH="false" flipV="false" rot="0">
            <a:off x="11132380" y="3054657"/>
            <a:ext cx="6758442" cy="417768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779206" y="1920649"/>
            <a:ext cx="2027545" cy="308052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035253">
            <a:off x="15331117" y="4817487"/>
            <a:ext cx="7835077" cy="10939025"/>
          </a:xfrm>
          <a:prstGeom prst="rect">
            <a:avLst/>
          </a:prstGeom>
        </p:spPr>
      </p:pic>
      <p:sp>
        <p:nvSpPr>
          <p:cNvPr name="AutoShape 5" id="5"/>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3542437" y="5240576"/>
            <a:ext cx="501082" cy="501082"/>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2779206"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0" id="10"/>
          <p:cNvSpPr txBox="true"/>
          <p:nvPr/>
        </p:nvSpPr>
        <p:spPr>
          <a:xfrm rot="0">
            <a:off x="1589541" y="5941547"/>
            <a:ext cx="3936965" cy="1696558"/>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IMAGE FILTERING AND PROCESSING ALGORITHMS</a:t>
            </a:r>
          </a:p>
          <a:p>
            <a:pPr algn="just">
              <a:lnSpc>
                <a:spcPts val="3383"/>
              </a:lnSpc>
            </a:pPr>
          </a:p>
        </p:txBody>
      </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67505" y="1920649"/>
            <a:ext cx="2027545" cy="3080525"/>
          </a:xfrm>
          <a:prstGeom prst="rect">
            <a:avLst/>
          </a:prstGeom>
        </p:spPr>
      </p:pic>
      <p:grpSp>
        <p:nvGrpSpPr>
          <p:cNvPr name="Group 12" id="12"/>
          <p:cNvGrpSpPr/>
          <p:nvPr/>
        </p:nvGrpSpPr>
        <p:grpSpPr>
          <a:xfrm rot="0">
            <a:off x="7030737" y="5240576"/>
            <a:ext cx="501082" cy="501082"/>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626750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758062" y="1920649"/>
            <a:ext cx="2027545" cy="3080525"/>
          </a:xfrm>
          <a:prstGeom prst="rect">
            <a:avLst/>
          </a:prstGeom>
        </p:spPr>
      </p:pic>
      <p:grpSp>
        <p:nvGrpSpPr>
          <p:cNvPr name="Group 17" id="17"/>
          <p:cNvGrpSpPr/>
          <p:nvPr/>
        </p:nvGrpSpPr>
        <p:grpSpPr>
          <a:xfrm rot="0">
            <a:off x="10521294" y="5240576"/>
            <a:ext cx="501082" cy="501082"/>
            <a:chOff x="0" y="0"/>
            <a:chExt cx="812800" cy="812800"/>
          </a:xfrm>
        </p:grpSpPr>
        <p:sp>
          <p:nvSpPr>
            <p:cNvPr name="Freeform 18" id="1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9758062"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248619" y="1920649"/>
            <a:ext cx="2027545" cy="3080525"/>
          </a:xfrm>
          <a:prstGeom prst="rect">
            <a:avLst/>
          </a:prstGeom>
        </p:spPr>
      </p:pic>
      <p:grpSp>
        <p:nvGrpSpPr>
          <p:cNvPr name="Group 22" id="22"/>
          <p:cNvGrpSpPr/>
          <p:nvPr/>
        </p:nvGrpSpPr>
        <p:grpSpPr>
          <a:xfrm rot="0">
            <a:off x="14011851" y="5240576"/>
            <a:ext cx="501082" cy="501082"/>
            <a:chOff x="0" y="0"/>
            <a:chExt cx="812800" cy="812800"/>
          </a:xfrm>
        </p:grpSpPr>
        <p:sp>
          <p:nvSpPr>
            <p:cNvPr name="Freeform 23" id="2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324861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6" id="26"/>
          <p:cNvSpPr txBox="true"/>
          <p:nvPr/>
        </p:nvSpPr>
        <p:spPr>
          <a:xfrm rot="0">
            <a:off x="5969844" y="5942960"/>
            <a:ext cx="2967097" cy="2125183"/>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FACIAL RECOGNITION AND TRACKING ALGORITHMS</a:t>
            </a:r>
          </a:p>
          <a:p>
            <a:pPr algn="ctr">
              <a:lnSpc>
                <a:spcPts val="3383"/>
              </a:lnSpc>
            </a:pPr>
          </a:p>
        </p:txBody>
      </p:sp>
      <p:sp>
        <p:nvSpPr>
          <p:cNvPr name="TextBox 27" id="27"/>
          <p:cNvSpPr txBox="true"/>
          <p:nvPr/>
        </p:nvSpPr>
        <p:spPr>
          <a:xfrm rot="0">
            <a:off x="9380279" y="5941547"/>
            <a:ext cx="2709833" cy="2125183"/>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VIDEO ANALYSIS AND PROCESSING ALGORITHMS</a:t>
            </a:r>
          </a:p>
          <a:p>
            <a:pPr algn="ctr">
              <a:lnSpc>
                <a:spcPts val="3383"/>
              </a:lnSpc>
            </a:pPr>
          </a:p>
        </p:txBody>
      </p:sp>
      <p:sp>
        <p:nvSpPr>
          <p:cNvPr name="TextBox 28" id="28"/>
          <p:cNvSpPr txBox="true"/>
          <p:nvPr/>
        </p:nvSpPr>
        <p:spPr>
          <a:xfrm rot="0">
            <a:off x="12907476" y="5941547"/>
            <a:ext cx="2709833" cy="2125183"/>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OBJECT DETECTION AND TRACKING ALGORITHMS</a:t>
            </a:r>
          </a:p>
          <a:p>
            <a:pPr algn="ctr">
              <a:lnSpc>
                <a:spcPts val="3383"/>
              </a:lnSpc>
            </a:pPr>
          </a:p>
        </p:txBody>
      </p:sp>
      <p:pic>
        <p:nvPicPr>
          <p:cNvPr name="Picture 29" id="2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99999">
            <a:off x="-2729621" y="-7074240"/>
            <a:ext cx="7835077" cy="10939025"/>
          </a:xfrm>
          <a:prstGeom prst="rect">
            <a:avLst/>
          </a:prstGeom>
        </p:spPr>
      </p:pic>
      <p:sp>
        <p:nvSpPr>
          <p:cNvPr name="TextBox 30" id="30"/>
          <p:cNvSpPr txBox="true"/>
          <p:nvPr/>
        </p:nvSpPr>
        <p:spPr>
          <a:xfrm rot="0">
            <a:off x="3792978" y="361950"/>
            <a:ext cx="12511441" cy="931545"/>
          </a:xfrm>
          <a:prstGeom prst="rect">
            <a:avLst/>
          </a:prstGeom>
        </p:spPr>
        <p:txBody>
          <a:bodyPr anchor="t" rtlCol="false" tIns="0" lIns="0" bIns="0" rIns="0">
            <a:spAutoFit/>
          </a:bodyPr>
          <a:lstStyle/>
          <a:p>
            <a:pPr>
              <a:lnSpc>
                <a:spcPts val="7589"/>
              </a:lnSpc>
            </a:pPr>
            <a:r>
              <a:rPr lang="en-US" sz="5499" spc="538">
                <a:solidFill>
                  <a:srgbClr val="000000"/>
                </a:solidFill>
                <a:latin typeface="Oswald Bold"/>
              </a:rPr>
              <a:t>LIST OF FEATURES THAT ARE TESTED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13475833" y="-8787301"/>
            <a:ext cx="13977230" cy="14342307"/>
          </a:xfrm>
          <a:prstGeom prst="rect">
            <a:avLst/>
          </a:prstGeom>
        </p:spPr>
      </p:pic>
      <p:grpSp>
        <p:nvGrpSpPr>
          <p:cNvPr name="Group 4" id="4"/>
          <p:cNvGrpSpPr/>
          <p:nvPr/>
        </p:nvGrpSpPr>
        <p:grpSpPr>
          <a:xfrm rot="0">
            <a:off x="4260093" y="4434807"/>
            <a:ext cx="2932415" cy="2351362"/>
            <a:chOff x="0" y="0"/>
            <a:chExt cx="1075555" cy="862436"/>
          </a:xfrm>
        </p:grpSpPr>
        <p:sp>
          <p:nvSpPr>
            <p:cNvPr name="Freeform 5" id="5"/>
            <p:cNvSpPr/>
            <p:nvPr/>
          </p:nvSpPr>
          <p:spPr>
            <a:xfrm flipH="false" flipV="false">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4260093" y="6895603"/>
            <a:ext cx="2932415" cy="1461734"/>
            <a:chOff x="0" y="0"/>
            <a:chExt cx="1075555" cy="536137"/>
          </a:xfrm>
        </p:grpSpPr>
        <p:sp>
          <p:nvSpPr>
            <p:cNvPr name="Freeform 8" id="8"/>
            <p:cNvSpPr/>
            <p:nvPr/>
          </p:nvSpPr>
          <p:spPr>
            <a:xfrm flipH="false" flipV="false">
              <a:off x="0" y="0"/>
              <a:ext cx="1075555" cy="536137"/>
            </a:xfrm>
            <a:custGeom>
              <a:avLst/>
              <a:gdLst/>
              <a:ahLst/>
              <a:cxnLst/>
              <a:rect r="r" b="b" t="t" l="l"/>
              <a:pathLst>
                <a:path h="536137" w="1075555">
                  <a:moveTo>
                    <a:pt x="81844" y="0"/>
                  </a:moveTo>
                  <a:lnTo>
                    <a:pt x="993712" y="0"/>
                  </a:lnTo>
                  <a:cubicBezTo>
                    <a:pt x="1015418" y="0"/>
                    <a:pt x="1036235" y="8623"/>
                    <a:pt x="1051584" y="23971"/>
                  </a:cubicBezTo>
                  <a:cubicBezTo>
                    <a:pt x="1066932" y="39320"/>
                    <a:pt x="1075555" y="60137"/>
                    <a:pt x="1075555" y="81844"/>
                  </a:cubicBezTo>
                  <a:lnTo>
                    <a:pt x="1075555" y="454293"/>
                  </a:lnTo>
                  <a:cubicBezTo>
                    <a:pt x="1075555" y="499494"/>
                    <a:pt x="1038913" y="536137"/>
                    <a:pt x="993712" y="536137"/>
                  </a:cubicBezTo>
                  <a:lnTo>
                    <a:pt x="81844" y="536137"/>
                  </a:lnTo>
                  <a:cubicBezTo>
                    <a:pt x="60137" y="536137"/>
                    <a:pt x="39320" y="527514"/>
                    <a:pt x="23971" y="512166"/>
                  </a:cubicBezTo>
                  <a:cubicBezTo>
                    <a:pt x="8623" y="496817"/>
                    <a:pt x="0" y="476000"/>
                    <a:pt x="0" y="45429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070732" y="5281918"/>
            <a:ext cx="2932415" cy="2351362"/>
            <a:chOff x="0" y="0"/>
            <a:chExt cx="1075555" cy="862436"/>
          </a:xfrm>
        </p:grpSpPr>
        <p:sp>
          <p:nvSpPr>
            <p:cNvPr name="Freeform 11" id="11"/>
            <p:cNvSpPr/>
            <p:nvPr/>
          </p:nvSpPr>
          <p:spPr>
            <a:xfrm flipH="false" flipV="false">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070732" y="7742714"/>
            <a:ext cx="2932415" cy="1574852"/>
            <a:chOff x="0" y="0"/>
            <a:chExt cx="1075555" cy="577627"/>
          </a:xfrm>
        </p:grpSpPr>
        <p:sp>
          <p:nvSpPr>
            <p:cNvPr name="Freeform 14" id="14"/>
            <p:cNvSpPr/>
            <p:nvPr/>
          </p:nvSpPr>
          <p:spPr>
            <a:xfrm flipH="false" flipV="false">
              <a:off x="0" y="0"/>
              <a:ext cx="1075555" cy="577627"/>
            </a:xfrm>
            <a:custGeom>
              <a:avLst/>
              <a:gdLst/>
              <a:ahLst/>
              <a:cxnLst/>
              <a:rect r="r" b="b" t="t" l="l"/>
              <a:pathLst>
                <a:path h="577627" w="1075555">
                  <a:moveTo>
                    <a:pt x="81844" y="0"/>
                  </a:moveTo>
                  <a:lnTo>
                    <a:pt x="993712" y="0"/>
                  </a:lnTo>
                  <a:cubicBezTo>
                    <a:pt x="1015418" y="0"/>
                    <a:pt x="1036235" y="8623"/>
                    <a:pt x="1051584" y="23971"/>
                  </a:cubicBezTo>
                  <a:cubicBezTo>
                    <a:pt x="1066932" y="39320"/>
                    <a:pt x="1075555" y="60137"/>
                    <a:pt x="1075555" y="81844"/>
                  </a:cubicBezTo>
                  <a:lnTo>
                    <a:pt x="1075555" y="495783"/>
                  </a:lnTo>
                  <a:cubicBezTo>
                    <a:pt x="1075555" y="517489"/>
                    <a:pt x="1066932" y="538306"/>
                    <a:pt x="1051584" y="553655"/>
                  </a:cubicBezTo>
                  <a:cubicBezTo>
                    <a:pt x="1036235" y="569004"/>
                    <a:pt x="1015418" y="577627"/>
                    <a:pt x="993712" y="577627"/>
                  </a:cubicBezTo>
                  <a:lnTo>
                    <a:pt x="81844" y="577627"/>
                  </a:lnTo>
                  <a:cubicBezTo>
                    <a:pt x="36643" y="577627"/>
                    <a:pt x="0" y="540984"/>
                    <a:pt x="0" y="49578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879572" y="3503432"/>
            <a:ext cx="3120331" cy="2982100"/>
            <a:chOff x="0" y="0"/>
            <a:chExt cx="1144479" cy="1093779"/>
          </a:xfrm>
        </p:grpSpPr>
        <p:sp>
          <p:nvSpPr>
            <p:cNvPr name="Freeform 17" id="17"/>
            <p:cNvSpPr/>
            <p:nvPr/>
          </p:nvSpPr>
          <p:spPr>
            <a:xfrm flipH="false" flipV="false">
              <a:off x="0" y="0"/>
              <a:ext cx="1144479" cy="1093779"/>
            </a:xfrm>
            <a:custGeom>
              <a:avLst/>
              <a:gdLst/>
              <a:ahLst/>
              <a:cxnLst/>
              <a:rect r="r" b="b" t="t" l="l"/>
              <a:pathLst>
                <a:path h="1093779" w="1144479">
                  <a:moveTo>
                    <a:pt x="76915" y="0"/>
                  </a:moveTo>
                  <a:lnTo>
                    <a:pt x="1067564" y="0"/>
                  </a:lnTo>
                  <a:cubicBezTo>
                    <a:pt x="1087964" y="0"/>
                    <a:pt x="1107527" y="8103"/>
                    <a:pt x="1121951" y="22528"/>
                  </a:cubicBezTo>
                  <a:cubicBezTo>
                    <a:pt x="1136376" y="36952"/>
                    <a:pt x="1144479" y="56516"/>
                    <a:pt x="1144479" y="76915"/>
                  </a:cubicBezTo>
                  <a:lnTo>
                    <a:pt x="1144479" y="1016864"/>
                  </a:lnTo>
                  <a:cubicBezTo>
                    <a:pt x="1144479" y="1037263"/>
                    <a:pt x="1136376" y="1056827"/>
                    <a:pt x="1121951" y="1071251"/>
                  </a:cubicBezTo>
                  <a:cubicBezTo>
                    <a:pt x="1107527" y="1085675"/>
                    <a:pt x="1087964" y="1093779"/>
                    <a:pt x="1067564" y="1093779"/>
                  </a:cubicBezTo>
                  <a:lnTo>
                    <a:pt x="76915" y="1093779"/>
                  </a:lnTo>
                  <a:cubicBezTo>
                    <a:pt x="56516" y="1093779"/>
                    <a:pt x="36952" y="1085675"/>
                    <a:pt x="22528" y="1071251"/>
                  </a:cubicBezTo>
                  <a:cubicBezTo>
                    <a:pt x="8103" y="1056827"/>
                    <a:pt x="0" y="1037263"/>
                    <a:pt x="0" y="1016864"/>
                  </a:cubicBezTo>
                  <a:lnTo>
                    <a:pt x="0" y="76915"/>
                  </a:lnTo>
                  <a:cubicBezTo>
                    <a:pt x="0" y="56516"/>
                    <a:pt x="8103" y="36952"/>
                    <a:pt x="22528" y="22528"/>
                  </a:cubicBezTo>
                  <a:cubicBezTo>
                    <a:pt x="36952" y="8103"/>
                    <a:pt x="56516" y="0"/>
                    <a:pt x="76915" y="0"/>
                  </a:cubicBezTo>
                  <a:close/>
                </a:path>
              </a:pathLst>
            </a:custGeom>
            <a:solidFill>
              <a:srgbClr val="FFFFFF">
                <a:alpha val="98824"/>
              </a:srgbClr>
            </a:solidFill>
          </p:spPr>
        </p:sp>
        <p:sp>
          <p:nvSpPr>
            <p:cNvPr name="TextBox 18" id="1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4096978" y="6652344"/>
            <a:ext cx="2932415" cy="1986480"/>
            <a:chOff x="0" y="0"/>
            <a:chExt cx="1075555" cy="728604"/>
          </a:xfrm>
        </p:grpSpPr>
        <p:sp>
          <p:nvSpPr>
            <p:cNvPr name="Freeform 20" id="20"/>
            <p:cNvSpPr/>
            <p:nvPr/>
          </p:nvSpPr>
          <p:spPr>
            <a:xfrm flipH="false" flipV="false">
              <a:off x="0" y="0"/>
              <a:ext cx="1075555" cy="728604"/>
            </a:xfrm>
            <a:custGeom>
              <a:avLst/>
              <a:gdLst/>
              <a:ahLst/>
              <a:cxnLst/>
              <a:rect r="r" b="b" t="t" l="l"/>
              <a:pathLst>
                <a:path h="728604" w="1075555">
                  <a:moveTo>
                    <a:pt x="81844" y="0"/>
                  </a:moveTo>
                  <a:lnTo>
                    <a:pt x="993712" y="0"/>
                  </a:lnTo>
                  <a:cubicBezTo>
                    <a:pt x="1015418" y="0"/>
                    <a:pt x="1036235" y="8623"/>
                    <a:pt x="1051584" y="23971"/>
                  </a:cubicBezTo>
                  <a:cubicBezTo>
                    <a:pt x="1066932" y="39320"/>
                    <a:pt x="1075555" y="60137"/>
                    <a:pt x="1075555" y="81844"/>
                  </a:cubicBezTo>
                  <a:lnTo>
                    <a:pt x="1075555" y="646760"/>
                  </a:lnTo>
                  <a:cubicBezTo>
                    <a:pt x="1075555" y="668467"/>
                    <a:pt x="1066932" y="689284"/>
                    <a:pt x="1051584" y="704633"/>
                  </a:cubicBezTo>
                  <a:cubicBezTo>
                    <a:pt x="1036235" y="719981"/>
                    <a:pt x="1015418" y="728604"/>
                    <a:pt x="993712" y="728604"/>
                  </a:cubicBezTo>
                  <a:lnTo>
                    <a:pt x="81844" y="728604"/>
                  </a:lnTo>
                  <a:cubicBezTo>
                    <a:pt x="60137" y="728604"/>
                    <a:pt x="39320" y="719981"/>
                    <a:pt x="23971" y="704633"/>
                  </a:cubicBezTo>
                  <a:cubicBezTo>
                    <a:pt x="8623" y="689284"/>
                    <a:pt x="0" y="668467"/>
                    <a:pt x="0" y="646760"/>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22" id="2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885381">
            <a:off x="12158125" y="7633280"/>
            <a:ext cx="1776375" cy="501826"/>
          </a:xfrm>
          <a:prstGeom prst="rect">
            <a:avLst/>
          </a:prstGeom>
        </p:spPr>
      </p:pic>
      <p:sp>
        <p:nvSpPr>
          <p:cNvPr name="TextBox 23" id="23"/>
          <p:cNvSpPr txBox="true"/>
          <p:nvPr/>
        </p:nvSpPr>
        <p:spPr>
          <a:xfrm rot="0">
            <a:off x="1538888" y="1195362"/>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TEST CASES</a:t>
            </a:r>
          </a:p>
        </p:txBody>
      </p:sp>
      <p:sp>
        <p:nvSpPr>
          <p:cNvPr name="TextBox 24" id="24"/>
          <p:cNvSpPr txBox="true"/>
          <p:nvPr/>
        </p:nvSpPr>
        <p:spPr>
          <a:xfrm rot="0">
            <a:off x="4448009" y="7065345"/>
            <a:ext cx="2556583" cy="931979"/>
          </a:xfrm>
          <a:prstGeom prst="rect">
            <a:avLst/>
          </a:prstGeom>
        </p:spPr>
        <p:txBody>
          <a:bodyPr anchor="t" rtlCol="false" tIns="0" lIns="0" bIns="0" rIns="0">
            <a:spAutoFit/>
          </a:bodyPr>
          <a:lstStyle/>
          <a:p>
            <a:pPr algn="ctr">
              <a:lnSpc>
                <a:spcPts val="3737"/>
              </a:lnSpc>
            </a:pPr>
            <a:r>
              <a:rPr lang="en-US" sz="2708" spc="265">
                <a:solidFill>
                  <a:srgbClr val="231F20"/>
                </a:solidFill>
                <a:latin typeface="Oswald"/>
              </a:rPr>
              <a:t>TC001:</a:t>
            </a:r>
          </a:p>
          <a:p>
            <a:pPr algn="ctr" marL="0" indent="0" lvl="0">
              <a:lnSpc>
                <a:spcPts val="3737"/>
              </a:lnSpc>
              <a:spcBef>
                <a:spcPct val="0"/>
              </a:spcBef>
            </a:pPr>
            <a:r>
              <a:rPr lang="en-US" sz="2708" spc="265">
                <a:solidFill>
                  <a:srgbClr val="231F20"/>
                </a:solidFill>
                <a:latin typeface="Oswald"/>
              </a:rPr>
              <a:t>FACE DETECTION </a:t>
            </a:r>
          </a:p>
        </p:txBody>
      </p:sp>
      <p:sp>
        <p:nvSpPr>
          <p:cNvPr name="TextBox 25" id="25"/>
          <p:cNvSpPr txBox="true"/>
          <p:nvPr/>
        </p:nvSpPr>
        <p:spPr>
          <a:xfrm rot="0">
            <a:off x="4470203" y="4612870"/>
            <a:ext cx="2534389" cy="1757799"/>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Apply face detection using cv2.CascadeClassifier() Verify that at least one face is detected using the assert statement </a:t>
            </a:r>
          </a:p>
        </p:txBody>
      </p:sp>
      <p:sp>
        <p:nvSpPr>
          <p:cNvPr name="TextBox 26" id="26"/>
          <p:cNvSpPr txBox="true"/>
          <p:nvPr/>
        </p:nvSpPr>
        <p:spPr>
          <a:xfrm rot="0">
            <a:off x="9342757" y="7949699"/>
            <a:ext cx="2200450" cy="1216012"/>
          </a:xfrm>
          <a:prstGeom prst="rect">
            <a:avLst/>
          </a:prstGeom>
        </p:spPr>
        <p:txBody>
          <a:bodyPr anchor="t" rtlCol="false" tIns="0" lIns="0" bIns="0" rIns="0">
            <a:spAutoFit/>
          </a:bodyPr>
          <a:lstStyle/>
          <a:p>
            <a:pPr algn="ctr" marL="0" indent="0" lvl="0">
              <a:lnSpc>
                <a:spcPts val="3216"/>
              </a:lnSpc>
              <a:spcBef>
                <a:spcPct val="0"/>
              </a:spcBef>
            </a:pPr>
            <a:r>
              <a:rPr lang="en-US" sz="2330" spc="228">
                <a:solidFill>
                  <a:srgbClr val="231F20"/>
                </a:solidFill>
                <a:latin typeface="Oswald"/>
              </a:rPr>
              <a:t>TC 002 MULTIPLE FACE DETECTION</a:t>
            </a:r>
          </a:p>
        </p:txBody>
      </p:sp>
      <p:sp>
        <p:nvSpPr>
          <p:cNvPr name="TextBox 27" id="27"/>
          <p:cNvSpPr txBox="true"/>
          <p:nvPr/>
        </p:nvSpPr>
        <p:spPr>
          <a:xfrm rot="0">
            <a:off x="9280843" y="5459981"/>
            <a:ext cx="2534389" cy="2022528"/>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Apply face detection using cv2.CascadeClassifier() Verify that multiple faces are detected using the assert statement. </a:t>
            </a:r>
          </a:p>
        </p:txBody>
      </p:sp>
      <p:sp>
        <p:nvSpPr>
          <p:cNvPr name="TextBox 28" id="28"/>
          <p:cNvSpPr txBox="true"/>
          <p:nvPr/>
        </p:nvSpPr>
        <p:spPr>
          <a:xfrm rot="0">
            <a:off x="14347167" y="6867028"/>
            <a:ext cx="2185142" cy="1809039"/>
          </a:xfrm>
          <a:prstGeom prst="rect">
            <a:avLst/>
          </a:prstGeom>
        </p:spPr>
        <p:txBody>
          <a:bodyPr anchor="t" rtlCol="false" tIns="0" lIns="0" bIns="0" rIns="0">
            <a:spAutoFit/>
          </a:bodyPr>
          <a:lstStyle/>
          <a:p>
            <a:pPr algn="ctr">
              <a:lnSpc>
                <a:spcPts val="2888"/>
              </a:lnSpc>
            </a:pPr>
            <a:r>
              <a:rPr lang="en-US" sz="2092" spc="205">
                <a:solidFill>
                  <a:srgbClr val="231F20"/>
                </a:solidFill>
                <a:latin typeface="Oswald"/>
              </a:rPr>
              <a:t>TC 003</a:t>
            </a:r>
          </a:p>
          <a:p>
            <a:pPr algn="ctr">
              <a:lnSpc>
                <a:spcPts val="2888"/>
              </a:lnSpc>
            </a:pPr>
            <a:r>
              <a:rPr lang="en-US" sz="2092" spc="205">
                <a:solidFill>
                  <a:srgbClr val="231F20"/>
                </a:solidFill>
                <a:latin typeface="Oswald"/>
              </a:rPr>
              <a:t>FACE DETECTION ON THE VIDEO STREAM</a:t>
            </a:r>
          </a:p>
          <a:p>
            <a:pPr algn="ctr" marL="0" indent="0" lvl="0">
              <a:lnSpc>
                <a:spcPts val="2888"/>
              </a:lnSpc>
              <a:spcBef>
                <a:spcPct val="0"/>
              </a:spcBef>
            </a:pPr>
          </a:p>
        </p:txBody>
      </p:sp>
      <p:sp>
        <p:nvSpPr>
          <p:cNvPr name="TextBox 29" id="29"/>
          <p:cNvSpPr txBox="true"/>
          <p:nvPr/>
        </p:nvSpPr>
        <p:spPr>
          <a:xfrm rot="0">
            <a:off x="14172543" y="3678019"/>
            <a:ext cx="2534389" cy="260435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Convert each frame to grayscale using cv2.cvtColor() Apply face detection using cv2.CascadeClassifier() Verify that at least one face is detected in each frame using the assert statement</a:t>
            </a:r>
          </a:p>
        </p:txBody>
      </p:sp>
      <p:pic>
        <p:nvPicPr>
          <p:cNvPr name="Picture 30" id="3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8970905">
            <a:off x="7337391" y="7248542"/>
            <a:ext cx="1776375" cy="501826"/>
          </a:xfrm>
          <a:prstGeom prst="rect">
            <a:avLst/>
          </a:prstGeom>
        </p:spPr>
      </p:pic>
      <p:pic>
        <p:nvPicPr>
          <p:cNvPr name="Picture 31" id="3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9850796" y="2087146"/>
            <a:ext cx="13977230" cy="1434230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13475833" y="-8787301"/>
            <a:ext cx="13977230" cy="14342307"/>
          </a:xfrm>
          <a:prstGeom prst="rect">
            <a:avLst/>
          </a:prstGeom>
        </p:spPr>
      </p:pic>
      <p:grpSp>
        <p:nvGrpSpPr>
          <p:cNvPr name="Group 4" id="4"/>
          <p:cNvGrpSpPr/>
          <p:nvPr/>
        </p:nvGrpSpPr>
        <p:grpSpPr>
          <a:xfrm rot="0">
            <a:off x="4399442" y="3611176"/>
            <a:ext cx="3182985" cy="3064648"/>
            <a:chOff x="0" y="0"/>
            <a:chExt cx="1167460" cy="1124056"/>
          </a:xfrm>
        </p:grpSpPr>
        <p:sp>
          <p:nvSpPr>
            <p:cNvPr name="Freeform 5" id="5"/>
            <p:cNvSpPr/>
            <p:nvPr/>
          </p:nvSpPr>
          <p:spPr>
            <a:xfrm flipH="false" flipV="false">
              <a:off x="0" y="0"/>
              <a:ext cx="1167460" cy="1124056"/>
            </a:xfrm>
            <a:custGeom>
              <a:avLst/>
              <a:gdLst/>
              <a:ahLst/>
              <a:cxnLst/>
              <a:rect r="r" b="b" t="t" l="l"/>
              <a:pathLst>
                <a:path h="1124056" w="1167460">
                  <a:moveTo>
                    <a:pt x="75401" y="0"/>
                  </a:moveTo>
                  <a:lnTo>
                    <a:pt x="1092059" y="0"/>
                  </a:lnTo>
                  <a:cubicBezTo>
                    <a:pt x="1112056" y="0"/>
                    <a:pt x="1131235" y="7944"/>
                    <a:pt x="1145375" y="22084"/>
                  </a:cubicBezTo>
                  <a:cubicBezTo>
                    <a:pt x="1159516" y="36225"/>
                    <a:pt x="1167460" y="55403"/>
                    <a:pt x="1167460" y="75401"/>
                  </a:cubicBezTo>
                  <a:lnTo>
                    <a:pt x="1167460" y="1048655"/>
                  </a:lnTo>
                  <a:cubicBezTo>
                    <a:pt x="1167460" y="1068653"/>
                    <a:pt x="1159516" y="1087831"/>
                    <a:pt x="1145375" y="1101971"/>
                  </a:cubicBezTo>
                  <a:cubicBezTo>
                    <a:pt x="1131235" y="1116112"/>
                    <a:pt x="1112056" y="1124056"/>
                    <a:pt x="1092059" y="1124056"/>
                  </a:cubicBezTo>
                  <a:lnTo>
                    <a:pt x="75401" y="1124056"/>
                  </a:lnTo>
                  <a:cubicBezTo>
                    <a:pt x="55403" y="1124056"/>
                    <a:pt x="36225" y="1116112"/>
                    <a:pt x="22084" y="1101971"/>
                  </a:cubicBezTo>
                  <a:cubicBezTo>
                    <a:pt x="7944" y="1087831"/>
                    <a:pt x="0" y="1068653"/>
                    <a:pt x="0" y="1048655"/>
                  </a:cubicBezTo>
                  <a:lnTo>
                    <a:pt x="0" y="75401"/>
                  </a:lnTo>
                  <a:cubicBezTo>
                    <a:pt x="0" y="55403"/>
                    <a:pt x="7944" y="36225"/>
                    <a:pt x="22084" y="22084"/>
                  </a:cubicBezTo>
                  <a:cubicBezTo>
                    <a:pt x="36225" y="7944"/>
                    <a:pt x="55403" y="0"/>
                    <a:pt x="75401"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4260093" y="6895603"/>
            <a:ext cx="2932415" cy="1461734"/>
            <a:chOff x="0" y="0"/>
            <a:chExt cx="1075555" cy="536137"/>
          </a:xfrm>
        </p:grpSpPr>
        <p:sp>
          <p:nvSpPr>
            <p:cNvPr name="Freeform 8" id="8"/>
            <p:cNvSpPr/>
            <p:nvPr/>
          </p:nvSpPr>
          <p:spPr>
            <a:xfrm flipH="false" flipV="false">
              <a:off x="0" y="0"/>
              <a:ext cx="1075555" cy="536137"/>
            </a:xfrm>
            <a:custGeom>
              <a:avLst/>
              <a:gdLst/>
              <a:ahLst/>
              <a:cxnLst/>
              <a:rect r="r" b="b" t="t" l="l"/>
              <a:pathLst>
                <a:path h="536137" w="1075555">
                  <a:moveTo>
                    <a:pt x="81844" y="0"/>
                  </a:moveTo>
                  <a:lnTo>
                    <a:pt x="993712" y="0"/>
                  </a:lnTo>
                  <a:cubicBezTo>
                    <a:pt x="1015418" y="0"/>
                    <a:pt x="1036235" y="8623"/>
                    <a:pt x="1051584" y="23971"/>
                  </a:cubicBezTo>
                  <a:cubicBezTo>
                    <a:pt x="1066932" y="39320"/>
                    <a:pt x="1075555" y="60137"/>
                    <a:pt x="1075555" y="81844"/>
                  </a:cubicBezTo>
                  <a:lnTo>
                    <a:pt x="1075555" y="454293"/>
                  </a:lnTo>
                  <a:cubicBezTo>
                    <a:pt x="1075555" y="499494"/>
                    <a:pt x="1038913" y="536137"/>
                    <a:pt x="993712" y="536137"/>
                  </a:cubicBezTo>
                  <a:lnTo>
                    <a:pt x="81844" y="536137"/>
                  </a:lnTo>
                  <a:cubicBezTo>
                    <a:pt x="60137" y="536137"/>
                    <a:pt x="39320" y="527514"/>
                    <a:pt x="23971" y="512166"/>
                  </a:cubicBezTo>
                  <a:cubicBezTo>
                    <a:pt x="8623" y="496817"/>
                    <a:pt x="0" y="476000"/>
                    <a:pt x="0" y="45429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8851079" y="5294930"/>
            <a:ext cx="3393915" cy="3075419"/>
            <a:chOff x="0" y="0"/>
            <a:chExt cx="1244825" cy="1128007"/>
          </a:xfrm>
        </p:grpSpPr>
        <p:sp>
          <p:nvSpPr>
            <p:cNvPr name="Freeform 11" id="11"/>
            <p:cNvSpPr/>
            <p:nvPr/>
          </p:nvSpPr>
          <p:spPr>
            <a:xfrm flipH="false" flipV="false">
              <a:off x="0" y="0"/>
              <a:ext cx="1244825" cy="1128007"/>
            </a:xfrm>
            <a:custGeom>
              <a:avLst/>
              <a:gdLst/>
              <a:ahLst/>
              <a:cxnLst/>
              <a:rect r="r" b="b" t="t" l="l"/>
              <a:pathLst>
                <a:path h="1128007" w="1244825">
                  <a:moveTo>
                    <a:pt x="70715" y="0"/>
                  </a:moveTo>
                  <a:lnTo>
                    <a:pt x="1174110" y="0"/>
                  </a:lnTo>
                  <a:cubicBezTo>
                    <a:pt x="1213165" y="0"/>
                    <a:pt x="1244825" y="31660"/>
                    <a:pt x="1244825" y="70715"/>
                  </a:cubicBezTo>
                  <a:lnTo>
                    <a:pt x="1244825" y="1057292"/>
                  </a:lnTo>
                  <a:cubicBezTo>
                    <a:pt x="1244825" y="1096347"/>
                    <a:pt x="1213165" y="1128007"/>
                    <a:pt x="1174110" y="1128007"/>
                  </a:cubicBezTo>
                  <a:lnTo>
                    <a:pt x="70715" y="1128007"/>
                  </a:lnTo>
                  <a:cubicBezTo>
                    <a:pt x="31660" y="1128007"/>
                    <a:pt x="0" y="1096347"/>
                    <a:pt x="0" y="1057292"/>
                  </a:cubicBezTo>
                  <a:lnTo>
                    <a:pt x="0" y="70715"/>
                  </a:lnTo>
                  <a:cubicBezTo>
                    <a:pt x="0" y="31660"/>
                    <a:pt x="31660" y="0"/>
                    <a:pt x="70715" y="0"/>
                  </a:cubicBezTo>
                  <a:close/>
                </a:path>
              </a:pathLst>
            </a:custGeom>
            <a:solidFill>
              <a:srgbClr val="FFFFFF">
                <a:alpha val="98824"/>
              </a:srgbClr>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081830" y="8561367"/>
            <a:ext cx="2932415" cy="1574852"/>
            <a:chOff x="0" y="0"/>
            <a:chExt cx="1075555" cy="577627"/>
          </a:xfrm>
        </p:grpSpPr>
        <p:sp>
          <p:nvSpPr>
            <p:cNvPr name="Freeform 14" id="14"/>
            <p:cNvSpPr/>
            <p:nvPr/>
          </p:nvSpPr>
          <p:spPr>
            <a:xfrm flipH="false" flipV="false">
              <a:off x="0" y="0"/>
              <a:ext cx="1075555" cy="577627"/>
            </a:xfrm>
            <a:custGeom>
              <a:avLst/>
              <a:gdLst/>
              <a:ahLst/>
              <a:cxnLst/>
              <a:rect r="r" b="b" t="t" l="l"/>
              <a:pathLst>
                <a:path h="577627" w="1075555">
                  <a:moveTo>
                    <a:pt x="81844" y="0"/>
                  </a:moveTo>
                  <a:lnTo>
                    <a:pt x="993712" y="0"/>
                  </a:lnTo>
                  <a:cubicBezTo>
                    <a:pt x="1015418" y="0"/>
                    <a:pt x="1036235" y="8623"/>
                    <a:pt x="1051584" y="23971"/>
                  </a:cubicBezTo>
                  <a:cubicBezTo>
                    <a:pt x="1066932" y="39320"/>
                    <a:pt x="1075555" y="60137"/>
                    <a:pt x="1075555" y="81844"/>
                  </a:cubicBezTo>
                  <a:lnTo>
                    <a:pt x="1075555" y="495783"/>
                  </a:lnTo>
                  <a:cubicBezTo>
                    <a:pt x="1075555" y="517489"/>
                    <a:pt x="1066932" y="538306"/>
                    <a:pt x="1051584" y="553655"/>
                  </a:cubicBezTo>
                  <a:cubicBezTo>
                    <a:pt x="1036235" y="569004"/>
                    <a:pt x="1015418" y="577627"/>
                    <a:pt x="993712" y="577627"/>
                  </a:cubicBezTo>
                  <a:lnTo>
                    <a:pt x="81844" y="577627"/>
                  </a:lnTo>
                  <a:cubicBezTo>
                    <a:pt x="36643" y="577627"/>
                    <a:pt x="0" y="540984"/>
                    <a:pt x="0" y="49578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879572" y="3503432"/>
            <a:ext cx="3120331" cy="2982100"/>
            <a:chOff x="0" y="0"/>
            <a:chExt cx="1144479" cy="1093779"/>
          </a:xfrm>
        </p:grpSpPr>
        <p:sp>
          <p:nvSpPr>
            <p:cNvPr name="Freeform 17" id="17"/>
            <p:cNvSpPr/>
            <p:nvPr/>
          </p:nvSpPr>
          <p:spPr>
            <a:xfrm flipH="false" flipV="false">
              <a:off x="0" y="0"/>
              <a:ext cx="1144479" cy="1093779"/>
            </a:xfrm>
            <a:custGeom>
              <a:avLst/>
              <a:gdLst/>
              <a:ahLst/>
              <a:cxnLst/>
              <a:rect r="r" b="b" t="t" l="l"/>
              <a:pathLst>
                <a:path h="1093779" w="1144479">
                  <a:moveTo>
                    <a:pt x="76915" y="0"/>
                  </a:moveTo>
                  <a:lnTo>
                    <a:pt x="1067564" y="0"/>
                  </a:lnTo>
                  <a:cubicBezTo>
                    <a:pt x="1087964" y="0"/>
                    <a:pt x="1107527" y="8103"/>
                    <a:pt x="1121951" y="22528"/>
                  </a:cubicBezTo>
                  <a:cubicBezTo>
                    <a:pt x="1136376" y="36952"/>
                    <a:pt x="1144479" y="56516"/>
                    <a:pt x="1144479" y="76915"/>
                  </a:cubicBezTo>
                  <a:lnTo>
                    <a:pt x="1144479" y="1016864"/>
                  </a:lnTo>
                  <a:cubicBezTo>
                    <a:pt x="1144479" y="1037263"/>
                    <a:pt x="1136376" y="1056827"/>
                    <a:pt x="1121951" y="1071251"/>
                  </a:cubicBezTo>
                  <a:cubicBezTo>
                    <a:pt x="1107527" y="1085675"/>
                    <a:pt x="1087964" y="1093779"/>
                    <a:pt x="1067564" y="1093779"/>
                  </a:cubicBezTo>
                  <a:lnTo>
                    <a:pt x="76915" y="1093779"/>
                  </a:lnTo>
                  <a:cubicBezTo>
                    <a:pt x="56516" y="1093779"/>
                    <a:pt x="36952" y="1085675"/>
                    <a:pt x="22528" y="1071251"/>
                  </a:cubicBezTo>
                  <a:cubicBezTo>
                    <a:pt x="8103" y="1056827"/>
                    <a:pt x="0" y="1037263"/>
                    <a:pt x="0" y="1016864"/>
                  </a:cubicBezTo>
                  <a:lnTo>
                    <a:pt x="0" y="76915"/>
                  </a:lnTo>
                  <a:cubicBezTo>
                    <a:pt x="0" y="56516"/>
                    <a:pt x="8103" y="36952"/>
                    <a:pt x="22528" y="22528"/>
                  </a:cubicBezTo>
                  <a:cubicBezTo>
                    <a:pt x="36952" y="8103"/>
                    <a:pt x="56516" y="0"/>
                    <a:pt x="76915" y="0"/>
                  </a:cubicBezTo>
                  <a:close/>
                </a:path>
              </a:pathLst>
            </a:custGeom>
            <a:solidFill>
              <a:srgbClr val="FFFFFF">
                <a:alpha val="98824"/>
              </a:srgbClr>
            </a:solidFill>
          </p:spPr>
        </p:sp>
        <p:sp>
          <p:nvSpPr>
            <p:cNvPr name="TextBox 18" id="1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4096978" y="6652344"/>
            <a:ext cx="2932415" cy="1292400"/>
            <a:chOff x="0" y="0"/>
            <a:chExt cx="1075555" cy="474028"/>
          </a:xfrm>
        </p:grpSpPr>
        <p:sp>
          <p:nvSpPr>
            <p:cNvPr name="Freeform 20" id="20"/>
            <p:cNvSpPr/>
            <p:nvPr/>
          </p:nvSpPr>
          <p:spPr>
            <a:xfrm flipH="false" flipV="false">
              <a:off x="0" y="0"/>
              <a:ext cx="1075555" cy="474028"/>
            </a:xfrm>
            <a:custGeom>
              <a:avLst/>
              <a:gdLst/>
              <a:ahLst/>
              <a:cxnLst/>
              <a:rect r="r" b="b" t="t" l="l"/>
              <a:pathLst>
                <a:path h="474028" w="1075555">
                  <a:moveTo>
                    <a:pt x="81844" y="0"/>
                  </a:moveTo>
                  <a:lnTo>
                    <a:pt x="993712" y="0"/>
                  </a:lnTo>
                  <a:cubicBezTo>
                    <a:pt x="1015418" y="0"/>
                    <a:pt x="1036235" y="8623"/>
                    <a:pt x="1051584" y="23971"/>
                  </a:cubicBezTo>
                  <a:cubicBezTo>
                    <a:pt x="1066932" y="39320"/>
                    <a:pt x="1075555" y="60137"/>
                    <a:pt x="1075555" y="81844"/>
                  </a:cubicBezTo>
                  <a:lnTo>
                    <a:pt x="1075555" y="392184"/>
                  </a:lnTo>
                  <a:cubicBezTo>
                    <a:pt x="1075555" y="437386"/>
                    <a:pt x="1038913" y="474028"/>
                    <a:pt x="993712" y="474028"/>
                  </a:cubicBezTo>
                  <a:lnTo>
                    <a:pt x="81844" y="474028"/>
                  </a:lnTo>
                  <a:cubicBezTo>
                    <a:pt x="60137" y="474028"/>
                    <a:pt x="39320" y="465405"/>
                    <a:pt x="23971" y="450057"/>
                  </a:cubicBezTo>
                  <a:cubicBezTo>
                    <a:pt x="8623" y="434708"/>
                    <a:pt x="0" y="413891"/>
                    <a:pt x="0" y="392184"/>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22" id="2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885381">
            <a:off x="12158125" y="7633280"/>
            <a:ext cx="1776375" cy="501826"/>
          </a:xfrm>
          <a:prstGeom prst="rect">
            <a:avLst/>
          </a:prstGeom>
        </p:spPr>
      </p:pic>
      <p:sp>
        <p:nvSpPr>
          <p:cNvPr name="TextBox 23" id="23"/>
          <p:cNvSpPr txBox="true"/>
          <p:nvPr/>
        </p:nvSpPr>
        <p:spPr>
          <a:xfrm rot="0">
            <a:off x="1538888" y="1195362"/>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TEST CASES</a:t>
            </a:r>
          </a:p>
        </p:txBody>
      </p:sp>
      <p:sp>
        <p:nvSpPr>
          <p:cNvPr name="TextBox 24" id="24"/>
          <p:cNvSpPr txBox="true"/>
          <p:nvPr/>
        </p:nvSpPr>
        <p:spPr>
          <a:xfrm rot="0">
            <a:off x="4448009" y="6952227"/>
            <a:ext cx="2556583" cy="1405110"/>
          </a:xfrm>
          <a:prstGeom prst="rect">
            <a:avLst/>
          </a:prstGeom>
        </p:spPr>
        <p:txBody>
          <a:bodyPr anchor="t" rtlCol="false" tIns="0" lIns="0" bIns="0" rIns="0">
            <a:spAutoFit/>
          </a:bodyPr>
          <a:lstStyle/>
          <a:p>
            <a:pPr algn="ctr">
              <a:lnSpc>
                <a:spcPts val="3737"/>
              </a:lnSpc>
            </a:pPr>
            <a:r>
              <a:rPr lang="en-US" sz="2708" spc="265">
                <a:solidFill>
                  <a:srgbClr val="231F20"/>
                </a:solidFill>
                <a:latin typeface="Oswald"/>
              </a:rPr>
              <a:t>TC004:</a:t>
            </a:r>
          </a:p>
          <a:p>
            <a:pPr algn="ctr" marL="0" indent="0" lvl="0">
              <a:lnSpc>
                <a:spcPts val="3737"/>
              </a:lnSpc>
              <a:spcBef>
                <a:spcPct val="0"/>
              </a:spcBef>
            </a:pPr>
            <a:r>
              <a:rPr lang="en-US" sz="2708" spc="265">
                <a:solidFill>
                  <a:srgbClr val="231F20"/>
                </a:solidFill>
                <a:latin typeface="Oswald"/>
              </a:rPr>
              <a:t>FALSE POSITIVE DETECTION </a:t>
            </a:r>
          </a:p>
        </p:txBody>
      </p:sp>
      <p:sp>
        <p:nvSpPr>
          <p:cNvPr name="TextBox 25" id="25"/>
          <p:cNvSpPr txBox="true"/>
          <p:nvPr/>
        </p:nvSpPr>
        <p:spPr>
          <a:xfrm rot="0">
            <a:off x="4723740" y="3841909"/>
            <a:ext cx="2534389" cy="2643624"/>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Apply face detection using cv2.CascadeClassifier() Verify that no faces are detected using assert statement Output Specifications: No faces are detected in the image</a:t>
            </a:r>
          </a:p>
        </p:txBody>
      </p:sp>
      <p:sp>
        <p:nvSpPr>
          <p:cNvPr name="TextBox 26" id="26"/>
          <p:cNvSpPr txBox="true"/>
          <p:nvPr/>
        </p:nvSpPr>
        <p:spPr>
          <a:xfrm rot="0">
            <a:off x="9342757" y="8685748"/>
            <a:ext cx="2200450" cy="808788"/>
          </a:xfrm>
          <a:prstGeom prst="rect">
            <a:avLst/>
          </a:prstGeom>
        </p:spPr>
        <p:txBody>
          <a:bodyPr anchor="t" rtlCol="false" tIns="0" lIns="0" bIns="0" rIns="0">
            <a:spAutoFit/>
          </a:bodyPr>
          <a:lstStyle/>
          <a:p>
            <a:pPr algn="ctr" marL="0" indent="0" lvl="0">
              <a:lnSpc>
                <a:spcPts val="3216"/>
              </a:lnSpc>
              <a:spcBef>
                <a:spcPct val="0"/>
              </a:spcBef>
            </a:pPr>
            <a:r>
              <a:rPr lang="en-US" sz="2330" spc="228">
                <a:solidFill>
                  <a:srgbClr val="231F20"/>
                </a:solidFill>
                <a:latin typeface="Oswald"/>
              </a:rPr>
              <a:t>TC 005: IMAGE FILTERING</a:t>
            </a:r>
          </a:p>
        </p:txBody>
      </p:sp>
      <p:sp>
        <p:nvSpPr>
          <p:cNvPr name="TextBox 27" id="27"/>
          <p:cNvSpPr txBox="true"/>
          <p:nvPr/>
        </p:nvSpPr>
        <p:spPr>
          <a:xfrm rot="0">
            <a:off x="9261151" y="5516177"/>
            <a:ext cx="2534389" cy="260435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Verify that the filtered image is not identical to the original image using the assert statement Output Specifications: The filtered image should show a noticeable difference from the original image </a:t>
            </a:r>
          </a:p>
        </p:txBody>
      </p:sp>
      <p:sp>
        <p:nvSpPr>
          <p:cNvPr name="TextBox 28" id="28"/>
          <p:cNvSpPr txBox="true"/>
          <p:nvPr/>
        </p:nvSpPr>
        <p:spPr>
          <a:xfrm rot="0">
            <a:off x="14470615" y="6867028"/>
            <a:ext cx="2185142" cy="1077715"/>
          </a:xfrm>
          <a:prstGeom prst="rect">
            <a:avLst/>
          </a:prstGeom>
        </p:spPr>
        <p:txBody>
          <a:bodyPr anchor="t" rtlCol="false" tIns="0" lIns="0" bIns="0" rIns="0">
            <a:spAutoFit/>
          </a:bodyPr>
          <a:lstStyle/>
          <a:p>
            <a:pPr algn="ctr">
              <a:lnSpc>
                <a:spcPts val="2888"/>
              </a:lnSpc>
            </a:pPr>
            <a:r>
              <a:rPr lang="en-US" sz="2092" spc="205">
                <a:solidFill>
                  <a:srgbClr val="231F20"/>
                </a:solidFill>
                <a:latin typeface="Oswald"/>
              </a:rPr>
              <a:t>TC 006:</a:t>
            </a:r>
          </a:p>
          <a:p>
            <a:pPr algn="ctr">
              <a:lnSpc>
                <a:spcPts val="2888"/>
              </a:lnSpc>
            </a:pPr>
            <a:r>
              <a:rPr lang="en-US" sz="2092" spc="205">
                <a:solidFill>
                  <a:srgbClr val="231F20"/>
                </a:solidFill>
                <a:latin typeface="Oswald"/>
              </a:rPr>
              <a:t>OBJECT TRACKING</a:t>
            </a:r>
          </a:p>
          <a:p>
            <a:pPr algn="ctr" marL="0" indent="0" lvl="0">
              <a:lnSpc>
                <a:spcPts val="2888"/>
              </a:lnSpc>
              <a:spcBef>
                <a:spcPct val="0"/>
              </a:spcBef>
            </a:pPr>
          </a:p>
        </p:txBody>
      </p:sp>
      <p:sp>
        <p:nvSpPr>
          <p:cNvPr name="TextBox 29" id="29"/>
          <p:cNvSpPr txBox="true"/>
          <p:nvPr/>
        </p:nvSpPr>
        <p:spPr>
          <a:xfrm rot="0">
            <a:off x="14172543" y="3678019"/>
            <a:ext cx="2534389" cy="2313440"/>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Verify that the object is correctly tracked using an assert statement and visual inspection Output Specifications: The object should be tracked accurately throughout the video</a:t>
            </a:r>
          </a:p>
        </p:txBody>
      </p:sp>
      <p:pic>
        <p:nvPicPr>
          <p:cNvPr name="Picture 30" id="3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8970905">
            <a:off x="7337391" y="7248542"/>
            <a:ext cx="1776375" cy="501826"/>
          </a:xfrm>
          <a:prstGeom prst="rect">
            <a:avLst/>
          </a:prstGeom>
        </p:spPr>
      </p:pic>
      <p:pic>
        <p:nvPicPr>
          <p:cNvPr name="Picture 31" id="3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9850796" y="2087146"/>
            <a:ext cx="13977230" cy="143423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DAFhrwLLvvk</dc:identifier>
  <dcterms:modified xsi:type="dcterms:W3CDTF">2011-08-01T06:04:30Z</dcterms:modified>
  <cp:revision>1</cp:revision>
  <dc:title>SQA PPT</dc:title>
</cp:coreProperties>
</file>